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82" r:id="rId7"/>
    <p:sldId id="261" r:id="rId8"/>
    <p:sldId id="277" r:id="rId9"/>
    <p:sldId id="264" r:id="rId10"/>
    <p:sldId id="283" r:id="rId11"/>
    <p:sldId id="266" r:id="rId12"/>
    <p:sldId id="267" r:id="rId13"/>
    <p:sldId id="269" r:id="rId14"/>
    <p:sldId id="284" r:id="rId15"/>
    <p:sldId id="270" r:id="rId16"/>
    <p:sldId id="271" r:id="rId1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3399"/>
    <a:srgbClr val="990099"/>
    <a:srgbClr val="FF6600"/>
    <a:srgbClr val="6600FF"/>
    <a:srgbClr val="0033CC"/>
    <a:srgbClr val="CCEC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1" autoAdjust="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C5395E8-DD3F-4132-92ED-EBF2934B4853}" type="datetimeFigureOut">
              <a:rPr lang="en-US" smtClean="0"/>
              <a:pPr/>
              <a:t>10/1/2014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5C99F82-5728-4E4C-AC52-DFC81EB5A0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4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CE7A786-F5E2-4047-9028-F6A7500A917B}" type="datetimeFigureOut">
              <a:rPr lang="en-US" smtClean="0"/>
              <a:pPr/>
              <a:t>10/1/2014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D44CCB9-8751-4192-99DD-3E91F2EF10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490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2400-DC90-4051-A3D8-7AA81F8E277F}" type="datetimeFigureOut">
              <a:rPr lang="en-US" smtClean="0"/>
              <a:pPr/>
              <a:t>10/1/2014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1047-AC8F-4EAB-A05E-FA59E4FB6A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2400-DC90-4051-A3D8-7AA81F8E277F}" type="datetimeFigureOut">
              <a:rPr lang="en-US" smtClean="0"/>
              <a:pPr/>
              <a:t>10/1/2014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1047-AC8F-4EAB-A05E-FA59E4FB6A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2400-DC90-4051-A3D8-7AA81F8E277F}" type="datetimeFigureOut">
              <a:rPr lang="en-US" smtClean="0"/>
              <a:pPr/>
              <a:t>10/1/2014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1047-AC8F-4EAB-A05E-FA59E4FB6A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2400-DC90-4051-A3D8-7AA81F8E277F}" type="datetimeFigureOut">
              <a:rPr lang="en-US" smtClean="0"/>
              <a:pPr/>
              <a:t>10/1/2014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1047-AC8F-4EAB-A05E-FA59E4FB6A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2400-DC90-4051-A3D8-7AA81F8E277F}" type="datetimeFigureOut">
              <a:rPr lang="en-US" smtClean="0"/>
              <a:pPr/>
              <a:t>10/1/2014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1047-AC8F-4EAB-A05E-FA59E4FB6A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2400-DC90-4051-A3D8-7AA81F8E277F}" type="datetimeFigureOut">
              <a:rPr lang="en-US" smtClean="0"/>
              <a:pPr/>
              <a:t>10/1/2014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1047-AC8F-4EAB-A05E-FA59E4FB6A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2400-DC90-4051-A3D8-7AA81F8E277F}" type="datetimeFigureOut">
              <a:rPr lang="en-US" smtClean="0"/>
              <a:pPr/>
              <a:t>10/1/2014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1047-AC8F-4EAB-A05E-FA59E4FB6A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2400-DC90-4051-A3D8-7AA81F8E277F}" type="datetimeFigureOut">
              <a:rPr lang="en-US" smtClean="0"/>
              <a:pPr/>
              <a:t>10/1/2014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1047-AC8F-4EAB-A05E-FA59E4FB6A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2400-DC90-4051-A3D8-7AA81F8E277F}" type="datetimeFigureOut">
              <a:rPr lang="en-US" smtClean="0"/>
              <a:pPr/>
              <a:t>10/1/2014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1047-AC8F-4EAB-A05E-FA59E4FB6A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2400-DC90-4051-A3D8-7AA81F8E277F}" type="datetimeFigureOut">
              <a:rPr lang="en-US" smtClean="0"/>
              <a:pPr/>
              <a:t>10/1/2014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1047-AC8F-4EAB-A05E-FA59E4FB6A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2400-DC90-4051-A3D8-7AA81F8E277F}" type="datetimeFigureOut">
              <a:rPr lang="en-US" smtClean="0"/>
              <a:pPr/>
              <a:t>10/1/2014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B1047-AC8F-4EAB-A05E-FA59E4FB6A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32400-DC90-4051-A3D8-7AA81F8E277F}" type="datetimeFigureOut">
              <a:rPr lang="en-US" smtClean="0"/>
              <a:pPr/>
              <a:t>10/1/2014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B1047-AC8F-4EAB-A05E-FA59E4FB6A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/>
          <a:p>
            <a:r>
              <a:rPr lang="en-US" dirty="0" smtClean="0"/>
              <a:t>Welcome to Williams Middle School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4600" b="1" dirty="0" smtClean="0">
                <a:solidFill>
                  <a:schemeClr val="bg2">
                    <a:lumMod val="25000"/>
                  </a:schemeClr>
                </a:solidFill>
              </a:rPr>
              <a:t>Home of the Wildcats                                                           </a:t>
            </a:r>
            <a:endParaRPr lang="en-US" sz="4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028" name="Picture 4" descr="C:\Documents and Settings\msimas\Local Settings\Temporary Internet Files\Content.IE5\P7ECQ1DO\MCAN01231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048000"/>
            <a:ext cx="19050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n-US" sz="4800" dirty="0" smtClean="0"/>
              <a:t>Road Map to Success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400" dirty="0" smtClean="0">
                <a:solidFill>
                  <a:srgbClr val="002060"/>
                </a:solidFill>
              </a:rPr>
              <a:t>This year I promise to____,_____, and_______ so I will have a successful year in 6</a:t>
            </a:r>
            <a:r>
              <a:rPr lang="en-US" sz="4400" baseline="30000" dirty="0" smtClean="0">
                <a:solidFill>
                  <a:srgbClr val="002060"/>
                </a:solidFill>
              </a:rPr>
              <a:t>th</a:t>
            </a:r>
            <a:r>
              <a:rPr lang="en-US" sz="4400" dirty="0" smtClean="0">
                <a:solidFill>
                  <a:srgbClr val="002060"/>
                </a:solidFill>
              </a:rPr>
              <a:t> grade. </a:t>
            </a:r>
            <a:r>
              <a:rPr lang="en-US" sz="4400" dirty="0" smtClean="0">
                <a:solidFill>
                  <a:srgbClr val="002060"/>
                </a:solidFill>
                <a:sym typeface="Wingdings" pitchFamily="2" charset="2"/>
              </a:rPr>
              <a:t></a:t>
            </a:r>
            <a:endParaRPr lang="en-US" sz="4400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Documents and Settings\msimas\Local Settings\Temporary Internet Files\Content.IE5\UKWVLA97\MM900336807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57200"/>
            <a:ext cx="1219200" cy="847725"/>
          </a:xfrm>
          <a:prstGeom prst="rect">
            <a:avLst/>
          </a:prstGeom>
          <a:noFill/>
        </p:spPr>
      </p:pic>
      <p:pic>
        <p:nvPicPr>
          <p:cNvPr id="2052" name="Picture 4" descr="C:\Documents and Settings\msimas\Local Settings\Temporary Internet Files\Content.IE5\JYWJL61M\MM900288928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28600"/>
            <a:ext cx="1247775" cy="118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Intimidation &amp; Harassment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dirty="0" smtClean="0"/>
              <a:t>(Bullying)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000" dirty="0" smtClean="0">
                <a:solidFill>
                  <a:srgbClr val="6600FF"/>
                </a:solidFill>
              </a:rPr>
              <a:t>Many students fear being picked on.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		 </a:t>
            </a:r>
            <a:r>
              <a:rPr lang="en-US" dirty="0" smtClean="0"/>
              <a:t>According to the U.S. Department of Justice, 	</a:t>
            </a:r>
            <a:r>
              <a:rPr lang="en-US" dirty="0" smtClean="0">
                <a:solidFill>
                  <a:srgbClr val="FF0000"/>
                </a:solidFill>
              </a:rPr>
              <a:t>one out of every four students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will be bullied 	in school this month.</a:t>
            </a:r>
          </a:p>
          <a:p>
            <a:pPr>
              <a:buNone/>
            </a:pPr>
            <a:r>
              <a:rPr lang="en-US" sz="3000" dirty="0" smtClean="0">
                <a:solidFill>
                  <a:srgbClr val="6600FF"/>
                </a:solidFill>
              </a:rPr>
              <a:t>What can you do beginning</a:t>
            </a:r>
            <a:r>
              <a:rPr lang="en-US" dirty="0" smtClean="0">
                <a:solidFill>
                  <a:srgbClr val="6600FF"/>
                </a:solidFill>
              </a:rPr>
              <a:t> </a:t>
            </a:r>
            <a:r>
              <a:rPr lang="en-US" sz="3500" dirty="0" smtClean="0">
                <a:solidFill>
                  <a:srgbClr val="7030A0"/>
                </a:solidFill>
              </a:rPr>
              <a:t>NOW</a:t>
            </a:r>
            <a:r>
              <a:rPr lang="en-US" dirty="0" smtClean="0">
                <a:solidFill>
                  <a:schemeClr val="tx2"/>
                </a:solidFill>
              </a:rPr>
              <a:t>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Do not spread rumors.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Refuse to join in when someone is being bullied.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Speak up when you witness bullying.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Be kind to the target of bullying.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Speak to an adult.</a:t>
            </a:r>
          </a:p>
          <a:p>
            <a:pPr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12290" name="Picture 2" descr="C:\Documents and Settings\msimas\Local Settings\Temporary Internet Files\Content.IE5\WEDMUUKE\MCj010478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3048000"/>
            <a:ext cx="1814170" cy="10817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smtClean="0"/>
              <a:t>Bullying Takes Many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6600"/>
                </a:solidFill>
              </a:rPr>
              <a:t>Physical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hitting, shoving, kicking, tripping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Emotional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spreading rumors, gossiping, excluding, dirty</a:t>
            </a:r>
            <a:r>
              <a:rPr lang="en-US" dirty="0" smtClean="0">
                <a:solidFill>
                  <a:schemeClr val="tx2"/>
                </a:solidFill>
              </a:rPr>
              <a:t>    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  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looks</a:t>
            </a:r>
            <a:r>
              <a:rPr lang="en-US" dirty="0" smtClean="0">
                <a:solidFill>
                  <a:schemeClr val="tx2"/>
                </a:solidFill>
              </a:rPr>
              <a:t>   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Verbal</a:t>
            </a:r>
          </a:p>
          <a:p>
            <a:pPr>
              <a:buFont typeface="Wingdings" pitchFamily="2" charset="2"/>
              <a:buChar char="§"/>
            </a:pPr>
            <a:r>
              <a:rPr lang="en-US" sz="3500" dirty="0" smtClean="0">
                <a:solidFill>
                  <a:schemeClr val="bg2">
                    <a:lumMod val="25000"/>
                  </a:schemeClr>
                </a:solidFill>
              </a:rPr>
              <a:t>name calling, teasing, threatening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Sexual Harassment</a:t>
            </a:r>
          </a:p>
          <a:p>
            <a:pPr>
              <a:buFont typeface="Arial" pitchFamily="34" charset="0"/>
              <a:buChar char="•"/>
            </a:pPr>
            <a:r>
              <a:rPr lang="en-US" sz="3500" dirty="0" smtClean="0">
                <a:solidFill>
                  <a:schemeClr val="bg2">
                    <a:lumMod val="25000"/>
                  </a:schemeClr>
                </a:solidFill>
              </a:rPr>
              <a:t>unwanted comments or actions</a:t>
            </a:r>
          </a:p>
          <a:p>
            <a:pPr>
              <a:buNone/>
            </a:pPr>
            <a:r>
              <a:rPr lang="en-US" sz="3500" dirty="0" smtClean="0">
                <a:solidFill>
                  <a:srgbClr val="FF0000"/>
                </a:solidFill>
              </a:rPr>
              <a:t>Cyber </a:t>
            </a:r>
          </a:p>
          <a:p>
            <a:r>
              <a:rPr lang="en-US" sz="3500" dirty="0" smtClean="0">
                <a:solidFill>
                  <a:schemeClr val="bg2">
                    <a:lumMod val="25000"/>
                  </a:schemeClr>
                </a:solidFill>
              </a:rPr>
              <a:t>Rude comments on social media sites; texting</a:t>
            </a:r>
          </a:p>
          <a:p>
            <a:endParaRPr lang="en-US" sz="35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en-US" sz="35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endParaRPr lang="en-US" sz="3500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chemeClr val="tx2"/>
              </a:solidFill>
            </a:endParaRPr>
          </a:p>
        </p:txBody>
      </p:sp>
      <p:pic>
        <p:nvPicPr>
          <p:cNvPr id="10243" name="Picture 3" descr="C:\Documents and Settings\msimas\Local Settings\Temporary Internet Files\Content.IE5\3H7FPUFI\MCj0232130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048000"/>
            <a:ext cx="1905000" cy="21245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rgbClr val="92D050"/>
          </a:solidFill>
        </p:spPr>
        <p:txBody>
          <a:bodyPr/>
          <a:lstStyle/>
          <a:p>
            <a:r>
              <a:rPr lang="en-US" dirty="0" smtClean="0"/>
              <a:t>What if you are being bullied?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Tell the student to stop, that you don’t want a problem with him/her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Walk away and go about your business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Report the incident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(you will remain anonymous)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Avoid violence or involving others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i="1" dirty="0" smtClean="0"/>
              <a:t>Many conflicts can be avoided through conflict resolution.</a:t>
            </a:r>
          </a:p>
          <a:p>
            <a:pPr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14338" name="Picture 2" descr="C:\Documents and Settings\msimas\Local Settings\Temporary Internet Files\Content.IE5\P7ECQ1DO\MCj0432542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3886200"/>
            <a:ext cx="1828657" cy="1600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l"/>
            <a:r>
              <a:rPr lang="en-US" sz="6600" dirty="0" smtClean="0">
                <a:solidFill>
                  <a:srgbClr val="7030A0"/>
                </a:solidFill>
              </a:rPr>
              <a:t>T</a:t>
            </a:r>
            <a:r>
              <a:rPr lang="en-US" sz="6600" dirty="0" smtClean="0">
                <a:solidFill>
                  <a:srgbClr val="FFC000"/>
                </a:solidFill>
              </a:rPr>
              <a:t>H</a:t>
            </a:r>
            <a:r>
              <a:rPr lang="en-US" sz="6600" dirty="0" smtClean="0">
                <a:solidFill>
                  <a:srgbClr val="FFFF00"/>
                </a:solidFill>
              </a:rPr>
              <a:t>I</a:t>
            </a:r>
            <a:r>
              <a:rPr lang="en-US" sz="6600" dirty="0" smtClean="0">
                <a:solidFill>
                  <a:srgbClr val="00B0F0"/>
                </a:solidFill>
              </a:rPr>
              <a:t>N</a:t>
            </a:r>
            <a:r>
              <a:rPr lang="en-US" sz="6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</a:t>
            </a:r>
            <a:r>
              <a:rPr lang="en-US" dirty="0" smtClean="0"/>
              <a:t> Before You Speak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5400" dirty="0" smtClean="0">
                <a:solidFill>
                  <a:srgbClr val="7030A0"/>
                </a:solidFill>
              </a:rPr>
              <a:t>T…</a:t>
            </a:r>
            <a:r>
              <a:rPr lang="en-US" sz="5400" dirty="0" smtClean="0"/>
              <a:t> Is it True?</a:t>
            </a:r>
          </a:p>
          <a:p>
            <a:pPr marL="0" indent="0">
              <a:buNone/>
            </a:pPr>
            <a:r>
              <a:rPr lang="en-US" sz="5400" dirty="0" smtClean="0">
                <a:solidFill>
                  <a:srgbClr val="FFC000"/>
                </a:solidFill>
              </a:rPr>
              <a:t>H…</a:t>
            </a:r>
            <a:r>
              <a:rPr lang="en-US" sz="5400" dirty="0" smtClean="0"/>
              <a:t>Is it Helpful?</a:t>
            </a:r>
          </a:p>
          <a:p>
            <a:pPr marL="0" indent="0">
              <a:buNone/>
            </a:pPr>
            <a:r>
              <a:rPr lang="en-US" sz="5400" dirty="0" smtClean="0">
                <a:solidFill>
                  <a:srgbClr val="FFFF00"/>
                </a:solidFill>
              </a:rPr>
              <a:t>I….</a:t>
            </a:r>
            <a:r>
              <a:rPr lang="en-US" sz="5400" dirty="0" smtClean="0"/>
              <a:t>Is it Inspiring?</a:t>
            </a:r>
          </a:p>
          <a:p>
            <a:pPr marL="0" indent="0">
              <a:buNone/>
            </a:pPr>
            <a:r>
              <a:rPr lang="en-US" sz="5400" dirty="0" smtClean="0">
                <a:solidFill>
                  <a:schemeClr val="bg2">
                    <a:lumMod val="50000"/>
                  </a:schemeClr>
                </a:solidFill>
              </a:rPr>
              <a:t>N…</a:t>
            </a:r>
            <a:r>
              <a:rPr lang="en-US" sz="5400" dirty="0" smtClean="0"/>
              <a:t>Is it Necessary?</a:t>
            </a:r>
          </a:p>
          <a:p>
            <a:pPr marL="0" indent="0">
              <a:buNone/>
            </a:pPr>
            <a:r>
              <a:rPr lang="en-US" sz="5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K…</a:t>
            </a:r>
            <a:r>
              <a:rPr lang="en-US" sz="5400" dirty="0" smtClean="0"/>
              <a:t>Is it Kind?</a:t>
            </a:r>
            <a:r>
              <a:rPr lang="en-US" sz="5400" dirty="0" smtClean="0">
                <a:solidFill>
                  <a:srgbClr val="FFC000"/>
                </a:solidFill>
              </a:rPr>
              <a:t> </a:t>
            </a:r>
            <a:endParaRPr lang="en-US" sz="5400" dirty="0">
              <a:solidFill>
                <a:srgbClr val="FFC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273083"/>
            <a:ext cx="1206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98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smtClean="0"/>
              <a:t>Get involved!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sz="8000" dirty="0" smtClean="0"/>
              <a:t>Being a part of your new school makes learning more fun.</a:t>
            </a:r>
          </a:p>
          <a:p>
            <a:pPr>
              <a:buNone/>
            </a:pPr>
            <a:r>
              <a:rPr lang="en-US" sz="8000" dirty="0" smtClean="0"/>
              <a:t>Join a club such as</a:t>
            </a:r>
            <a:r>
              <a:rPr lang="en-US" sz="8000" dirty="0" smtClean="0"/>
              <a:t>:</a:t>
            </a:r>
          </a:p>
          <a:p>
            <a:pPr>
              <a:buNone/>
            </a:pPr>
            <a:r>
              <a:rPr lang="en-US" sz="8000" dirty="0" smtClean="0">
                <a:solidFill>
                  <a:srgbClr val="7030A0"/>
                </a:solidFill>
              </a:rPr>
              <a:t>Anime Club</a:t>
            </a:r>
          </a:p>
          <a:p>
            <a:pPr>
              <a:buNone/>
            </a:pPr>
            <a:r>
              <a:rPr lang="en-US" sz="8000" dirty="0" smtClean="0">
                <a:solidFill>
                  <a:srgbClr val="FF0000"/>
                </a:solidFill>
              </a:rPr>
              <a:t>Art Club</a:t>
            </a:r>
            <a:endParaRPr lang="en-US" sz="8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8000" dirty="0" smtClean="0">
                <a:solidFill>
                  <a:srgbClr val="00B0F0"/>
                </a:solidFill>
              </a:rPr>
              <a:t>Card</a:t>
            </a:r>
            <a:r>
              <a:rPr lang="en-US" sz="8000" dirty="0" smtClean="0">
                <a:solidFill>
                  <a:srgbClr val="00B0F0"/>
                </a:solidFill>
              </a:rPr>
              <a:t> </a:t>
            </a:r>
            <a:r>
              <a:rPr lang="en-US" sz="8000" dirty="0" smtClean="0">
                <a:solidFill>
                  <a:srgbClr val="00B0F0"/>
                </a:solidFill>
              </a:rPr>
              <a:t>Club</a:t>
            </a:r>
          </a:p>
          <a:p>
            <a:pPr>
              <a:buNone/>
            </a:pPr>
            <a:r>
              <a:rPr lang="en-US" sz="8000" dirty="0" smtClean="0">
                <a:solidFill>
                  <a:srgbClr val="FFFF00"/>
                </a:solidFill>
              </a:rPr>
              <a:t>Chess</a:t>
            </a:r>
            <a:r>
              <a:rPr lang="en-US" sz="8000" dirty="0" smtClean="0">
                <a:solidFill>
                  <a:srgbClr val="FFFF00"/>
                </a:solidFill>
              </a:rPr>
              <a:t> </a:t>
            </a:r>
            <a:r>
              <a:rPr lang="en-US" sz="8000" dirty="0" smtClean="0">
                <a:solidFill>
                  <a:srgbClr val="FFFF00"/>
                </a:solidFill>
              </a:rPr>
              <a:t>Club</a:t>
            </a:r>
          </a:p>
          <a:p>
            <a:pPr>
              <a:buNone/>
            </a:pPr>
            <a:r>
              <a:rPr lang="en-US" sz="8000" dirty="0" smtClean="0">
                <a:solidFill>
                  <a:srgbClr val="FFC000"/>
                </a:solidFill>
              </a:rPr>
              <a:t>Drama </a:t>
            </a:r>
            <a:r>
              <a:rPr lang="en-US" sz="8000" dirty="0" smtClean="0">
                <a:solidFill>
                  <a:srgbClr val="FFC000"/>
                </a:solidFill>
              </a:rPr>
              <a:t>Club</a:t>
            </a:r>
          </a:p>
          <a:p>
            <a:pPr>
              <a:buNone/>
            </a:pPr>
            <a:r>
              <a:rPr lang="en-US" sz="8000" dirty="0" smtClean="0">
                <a:solidFill>
                  <a:srgbClr val="00FFFF"/>
                </a:solidFill>
              </a:rPr>
              <a:t>Legos Club</a:t>
            </a:r>
          </a:p>
          <a:p>
            <a:pPr>
              <a:buNone/>
            </a:pPr>
            <a:r>
              <a:rPr lang="en-US" sz="8000" dirty="0" smtClean="0">
                <a:solidFill>
                  <a:srgbClr val="FFCCFF"/>
                </a:solidFill>
              </a:rPr>
              <a:t>Wildcats </a:t>
            </a:r>
            <a:r>
              <a:rPr lang="en-US" sz="8000" dirty="0" smtClean="0">
                <a:solidFill>
                  <a:srgbClr val="FFCCFF"/>
                </a:solidFill>
              </a:rPr>
              <a:t>Weightlifting Club</a:t>
            </a:r>
          </a:p>
          <a:p>
            <a:pPr>
              <a:buNone/>
            </a:pPr>
            <a:r>
              <a:rPr lang="en-US" sz="8000" dirty="0" smtClean="0">
                <a:solidFill>
                  <a:srgbClr val="6600FF"/>
                </a:solidFill>
              </a:rPr>
              <a:t>The Next African-American International Leaders</a:t>
            </a:r>
          </a:p>
          <a:p>
            <a:pPr>
              <a:buNone/>
            </a:pPr>
            <a:endParaRPr lang="en-US" sz="8000" dirty="0">
              <a:solidFill>
                <a:srgbClr val="CCECFF"/>
              </a:solidFill>
            </a:endParaRPr>
          </a:p>
        </p:txBody>
      </p:sp>
      <p:pic>
        <p:nvPicPr>
          <p:cNvPr id="13316" name="Picture 4" descr="C:\Documents and Settings\msimas\Local Settings\Temporary Internet Files\Content.IE5\LYZK9LVO\MCj0343201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3429000"/>
            <a:ext cx="1143914" cy="854050"/>
          </a:xfrm>
          <a:prstGeom prst="rect">
            <a:avLst/>
          </a:prstGeom>
          <a:noFill/>
        </p:spPr>
      </p:pic>
      <p:pic>
        <p:nvPicPr>
          <p:cNvPr id="13317" name="Picture 5" descr="C:\Documents and Settings\msimas\Local Settings\Temporary Internet Files\Content.IE5\DI0IC613\MCj0428321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2133600"/>
            <a:ext cx="1219200" cy="1111250"/>
          </a:xfrm>
          <a:prstGeom prst="rect">
            <a:avLst/>
          </a:prstGeom>
          <a:noFill/>
        </p:spPr>
      </p:pic>
      <p:pic>
        <p:nvPicPr>
          <p:cNvPr id="13318" name="Picture 6" descr="C:\Documents and Settings\msimas\Local Settings\Temporary Internet Files\Content.IE5\QL94BCFV\MCj0233047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4038600"/>
            <a:ext cx="1447801" cy="1413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Your Experience Each Day </a:t>
            </a:r>
            <a:br>
              <a:rPr lang="en-US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Is up to you!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 fontScale="92500" lnSpcReduction="10000"/>
          </a:bodyPr>
          <a:lstStyle/>
          <a:p>
            <a:pPr algn="ctr"/>
            <a:endParaRPr lang="en-US" dirty="0" smtClean="0"/>
          </a:p>
          <a:p>
            <a:pPr algn="ctr">
              <a:buNone/>
            </a:pPr>
            <a:r>
              <a:rPr lang="en-US" dirty="0" smtClean="0"/>
              <a:t>You choose to do your best or not.</a:t>
            </a:r>
          </a:p>
          <a:p>
            <a:pPr algn="ctr">
              <a:buNone/>
            </a:pPr>
            <a:r>
              <a:rPr lang="en-US" dirty="0" smtClean="0"/>
              <a:t>You choose to be kind and respectful or not.</a:t>
            </a:r>
          </a:p>
          <a:p>
            <a:pPr algn="ctr">
              <a:buNone/>
            </a:pPr>
            <a:r>
              <a:rPr lang="en-US" dirty="0" smtClean="0"/>
              <a:t>You choose to believe things that make you feel angry or not.</a:t>
            </a:r>
          </a:p>
          <a:p>
            <a:pPr algn="ctr">
              <a:buNone/>
            </a:pPr>
            <a:r>
              <a:rPr lang="en-US" dirty="0" smtClean="0"/>
              <a:t>You choose to handle your feelings in a healthy way or not.</a:t>
            </a:r>
          </a:p>
          <a:p>
            <a:pPr algn="ctr">
              <a:buNone/>
            </a:pPr>
            <a:r>
              <a:rPr lang="en-US" dirty="0" smtClean="0"/>
              <a:t>You choose to bully or not.</a:t>
            </a:r>
          </a:p>
          <a:p>
            <a:pPr algn="ctr">
              <a:buNone/>
            </a:pPr>
            <a:r>
              <a:rPr lang="en-US" dirty="0" smtClean="0"/>
              <a:t>You choose to be yourself or not.</a:t>
            </a:r>
          </a:p>
          <a:p>
            <a:pPr algn="ctr">
              <a:buNone/>
            </a:pPr>
            <a:endParaRPr lang="en-US" dirty="0"/>
          </a:p>
        </p:txBody>
      </p:sp>
      <p:pic>
        <p:nvPicPr>
          <p:cNvPr id="1026" name="Picture 2" descr="C:\Documents and Settings\msimas\Local Settings\Temporary Internet Files\Content.IE5\79U12T2Y\MCj0438205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203" y="762000"/>
            <a:ext cx="1597422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en-US" dirty="0" smtClean="0"/>
              <a:t>Who is Your Counselor?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2057400"/>
            <a:ext cx="8534400" cy="4556760"/>
          </a:xfrm>
          <a:solidFill>
            <a:srgbClr val="92D050"/>
          </a:solidFill>
        </p:spPr>
        <p:txBody>
          <a:bodyPr/>
          <a:lstStyle/>
          <a:p>
            <a:pPr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                    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2"/>
              </a:solidFill>
            </a:endParaRPr>
          </a:p>
        </p:txBody>
      </p:sp>
      <p:pic>
        <p:nvPicPr>
          <p:cNvPr id="7" name="Picture 6" descr="Picture 0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2286000"/>
            <a:ext cx="2311400" cy="1733550"/>
          </a:xfrm>
          <a:prstGeom prst="rect">
            <a:avLst/>
          </a:prstGeom>
        </p:spPr>
      </p:pic>
      <p:pic>
        <p:nvPicPr>
          <p:cNvPr id="8" name="Picture 7" descr="Picture 0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37000" y="4419600"/>
            <a:ext cx="2235200" cy="1676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3400" y="2438400"/>
            <a:ext cx="16764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algn="ctr"/>
            <a:endParaRPr lang="en-US" sz="20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endParaRPr lang="en-US" sz="2000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5200" y="2667000"/>
            <a:ext cx="1752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</a:rPr>
              <a:t>Michelle Simas</a:t>
            </a:r>
          </a:p>
          <a:p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</a:rPr>
              <a:t>A-L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flipH="1">
            <a:off x="2590800" y="4800600"/>
            <a:ext cx="106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</a:rPr>
              <a:t>Eric Kimball</a:t>
            </a:r>
          </a:p>
          <a:p>
            <a:r>
              <a:rPr lang="en-US" sz="2000" b="1">
                <a:solidFill>
                  <a:schemeClr val="bg2">
                    <a:lumMod val="25000"/>
                  </a:schemeClr>
                </a:solidFill>
              </a:rPr>
              <a:t>M</a:t>
            </a:r>
            <a:r>
              <a:rPr lang="en-US" sz="2000" b="1" smtClean="0">
                <a:solidFill>
                  <a:schemeClr val="bg2">
                    <a:lumMod val="25000"/>
                  </a:schemeClr>
                </a:solidFill>
              </a:rPr>
              <a:t>-Z</a:t>
            </a:r>
            <a:endParaRPr lang="en-US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dirty="0" smtClean="0"/>
              <a:t>Ways We Can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33508"/>
            <a:ext cx="6955971" cy="3724492"/>
          </a:xfrm>
          <a:solidFill>
            <a:srgbClr val="92D050"/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Academic concerns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Peer problems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Home issues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Class changes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You witnessed an incident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How to see us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050" name="Picture 2" descr="C:\Documents and Settings\msimas\Local Settings\Temporary Internet Files\Content.IE5\LYZK9LVO\MPj0438634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447800"/>
            <a:ext cx="5410200" cy="21256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smtClean="0"/>
              <a:t>Grades in Middle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850" y="1600200"/>
            <a:ext cx="8229600" cy="4710747"/>
          </a:xfrm>
          <a:solidFill>
            <a:srgbClr val="92D050"/>
          </a:solidFill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2"/>
              </a:solidFill>
            </a:endParaRPr>
          </a:p>
          <a:p>
            <a:pPr lvl="6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Four Grading Quarters</a:t>
            </a:r>
          </a:p>
          <a:p>
            <a:pPr lvl="6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Progress Reports</a:t>
            </a:r>
          </a:p>
          <a:p>
            <a:pPr lvl="6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Report Cards</a:t>
            </a:r>
          </a:p>
          <a:p>
            <a:pPr lvl="6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F Grades</a:t>
            </a:r>
          </a:p>
          <a:p>
            <a:pPr lvl="6"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Summer Schoo</a:t>
            </a:r>
            <a:r>
              <a:rPr lang="en-US" sz="2800" dirty="0" smtClean="0">
                <a:solidFill>
                  <a:schemeClr val="tx2"/>
                </a:solidFill>
              </a:rPr>
              <a:t>l</a:t>
            </a:r>
          </a:p>
          <a:p>
            <a:pPr>
              <a:buFont typeface="Wingdings" pitchFamily="2" charset="2"/>
              <a:buChar char="Ø"/>
            </a:pP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3075" name="Picture 3" descr="C:\Documents and Settings\msimas\Local Settings\Temporary Internet Files\Content.IE5\LYZK9LVO\MCj0290707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057400"/>
            <a:ext cx="1430448" cy="1161861"/>
          </a:xfrm>
          <a:prstGeom prst="rect">
            <a:avLst/>
          </a:prstGeom>
          <a:noFill/>
        </p:spPr>
      </p:pic>
      <p:pic>
        <p:nvPicPr>
          <p:cNvPr id="3079" name="Picture 7" descr="C:\Documents and Settings\msimas\Local Settings\Temporary Internet Files\Content.IE5\LYZK9LVO\MCj039748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4495800"/>
            <a:ext cx="1826057" cy="13715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smtClean="0"/>
              <a:t>Grade Point Average (GPA)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pPr>
              <a:buNone/>
            </a:pPr>
            <a:r>
              <a:rPr lang="en-US" dirty="0" smtClean="0"/>
              <a:t>2.0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is required to participate in extra-curricular  activities such as sports and school dances.</a:t>
            </a:r>
          </a:p>
          <a:p>
            <a:pPr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dirty="0" smtClean="0"/>
              <a:t>3.0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is required for </a:t>
            </a:r>
            <a:r>
              <a:rPr lang="en-US" dirty="0" smtClean="0">
                <a:solidFill>
                  <a:srgbClr val="FF3399"/>
                </a:solidFill>
              </a:rPr>
              <a:t>Counselor’s Honor Roll</a:t>
            </a:r>
          </a:p>
          <a:p>
            <a:pPr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dirty="0" smtClean="0"/>
              <a:t>3.8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is required for </a:t>
            </a:r>
            <a:r>
              <a:rPr lang="en-US" dirty="0" smtClean="0">
                <a:solidFill>
                  <a:srgbClr val="FFFF00"/>
                </a:solidFill>
              </a:rPr>
              <a:t>Assistant Principal’s Honor Roll</a:t>
            </a:r>
          </a:p>
          <a:p>
            <a:pPr>
              <a:buNone/>
            </a:pPr>
            <a:r>
              <a:rPr lang="en-US" dirty="0" smtClean="0"/>
              <a:t>4.0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is required f</a:t>
            </a:r>
            <a:r>
              <a:rPr lang="en-US" dirty="0" smtClean="0">
                <a:solidFill>
                  <a:schemeClr val="tx2"/>
                </a:solidFill>
              </a:rPr>
              <a:t>or </a:t>
            </a:r>
            <a:r>
              <a:rPr lang="en-US" dirty="0" smtClean="0">
                <a:solidFill>
                  <a:srgbClr val="FF0000"/>
                </a:solidFill>
              </a:rPr>
              <a:t>Principal’s Honor Roll</a:t>
            </a:r>
          </a:p>
          <a:p>
            <a:pPr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102" name="Picture 6" descr="C:\Documents and Settings\msimas\Local Settings\Temporary Internet Files\Content.IE5\P7ECQ1DO\MCj028628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4953000"/>
            <a:ext cx="1371600" cy="11059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en-US" sz="7200" dirty="0" smtClean="0"/>
              <a:t>Brainstorm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/>
          <a:lstStyle/>
          <a:p>
            <a:pPr algn="ctr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US" sz="4000" dirty="0" smtClean="0">
                <a:solidFill>
                  <a:srgbClr val="002060"/>
                </a:solidFill>
              </a:rPr>
              <a:t>Pair with your neighbor and discuss some strategies that can help you be successful in school. Write them down on paper.</a:t>
            </a:r>
            <a:endParaRPr lang="en-US" sz="40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Documents and Settings\msimas\Local Settings\Temporary Internet Files\Content.IE5\1NECHZ03\MC90043438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1676400"/>
            <a:ext cx="12065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dirty="0" smtClean="0"/>
              <a:t>Strategies for School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 lnSpcReduction="10000"/>
          </a:bodyPr>
          <a:lstStyle/>
          <a:p>
            <a:pPr lvl="6">
              <a:buNone/>
            </a:pPr>
            <a:endParaRPr lang="en-US" sz="2800" dirty="0" smtClean="0">
              <a:solidFill>
                <a:schemeClr val="tx2"/>
              </a:solidFill>
            </a:endParaRPr>
          </a:p>
          <a:p>
            <a:pPr lvl="6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Attend School</a:t>
            </a:r>
          </a:p>
          <a:p>
            <a:pPr lvl="6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Complete homework </a:t>
            </a:r>
          </a:p>
          <a:p>
            <a:pPr lvl="6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Ask for help </a:t>
            </a:r>
          </a:p>
          <a:p>
            <a:pPr lvl="6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Have a Positive Attitude</a:t>
            </a:r>
          </a:p>
          <a:p>
            <a:pPr lvl="6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Listen</a:t>
            </a:r>
          </a:p>
          <a:p>
            <a:pPr lvl="6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Focus</a:t>
            </a:r>
          </a:p>
          <a:p>
            <a:pPr lvl="6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Respect Your Teacher and Others</a:t>
            </a:r>
          </a:p>
          <a:p>
            <a:pPr lvl="6"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Take Responsibility for Results</a:t>
            </a:r>
          </a:p>
          <a:p>
            <a:pPr lvl="6">
              <a:buFont typeface="Wingdings" pitchFamily="2" charset="2"/>
              <a:buChar char="ü"/>
            </a:pPr>
            <a:endParaRPr lang="en-US" sz="2800" dirty="0" smtClean="0">
              <a:solidFill>
                <a:schemeClr val="tx2"/>
              </a:solidFill>
            </a:endParaRPr>
          </a:p>
          <a:p>
            <a:pPr lvl="6">
              <a:buNone/>
            </a:pPr>
            <a:endParaRPr lang="en-US" sz="2800" dirty="0" smtClean="0">
              <a:solidFill>
                <a:schemeClr val="tx2"/>
              </a:solidFill>
            </a:endParaRPr>
          </a:p>
        </p:txBody>
      </p:sp>
      <p:pic>
        <p:nvPicPr>
          <p:cNvPr id="5135" name="Picture 15" descr="C:\Documents and Settings\msimas\Local Settings\Temporary Internet Files\Content.IE5\3H7FPUFI\MPj0439326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1828800"/>
            <a:ext cx="1819656" cy="1600200"/>
          </a:xfrm>
          <a:prstGeom prst="rect">
            <a:avLst/>
          </a:prstGeom>
          <a:noFill/>
        </p:spPr>
      </p:pic>
      <p:pic>
        <p:nvPicPr>
          <p:cNvPr id="1032" name="Picture 8" descr="C:\Documents and Settings\msimas\Local Settings\Temporary Internet Files\Content.IE5\1NECHZ03\MP900438552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667000"/>
            <a:ext cx="22860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Stay Organized</a:t>
            </a:r>
            <a:br>
              <a:rPr lang="en-US" dirty="0" smtClean="0"/>
            </a:br>
            <a:r>
              <a:rPr lang="en-US" sz="3200" dirty="0" smtClean="0"/>
              <a:t>(use of agenda)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61560"/>
          </a:xfrm>
          <a:solidFill>
            <a:srgbClr val="92D050"/>
          </a:solidFill>
        </p:spPr>
        <p:txBody>
          <a:bodyPr/>
          <a:lstStyle/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Bring to all classes </a:t>
            </a:r>
            <a:r>
              <a:rPr lang="en-US" i="1" dirty="0" smtClean="0"/>
              <a:t>every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day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Write down </a:t>
            </a:r>
            <a:r>
              <a:rPr lang="en-US" i="1" dirty="0" smtClean="0"/>
              <a:t>every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assignment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and important due dates for projects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Check off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assignments as you complete them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Review your agenda </a:t>
            </a:r>
            <a:r>
              <a:rPr lang="en-US" i="1" dirty="0" smtClean="0"/>
              <a:t>every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afternoon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before going home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Each </a:t>
            </a:r>
            <a:r>
              <a:rPr lang="en-US" dirty="0" smtClean="0">
                <a:solidFill>
                  <a:srgbClr val="FFFF00"/>
                </a:solidFill>
              </a:rPr>
              <a:t>Monday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look at the whole week ahead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7176" name="Picture 8" descr="C:\Documents and Settings\msimas\Local Settings\Temporary Internet Files\Content.IE5\79U12T2Y\MCj0150024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914400"/>
            <a:ext cx="1981200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dirty="0" smtClean="0"/>
              <a:t>Why is Being Organized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  <a:solidFill>
            <a:srgbClr val="92D050"/>
          </a:solidFill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You will turn in higher quality work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You will be a better student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You will have less stress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You will feel a sense of accomplishment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You will succeed in the future</a:t>
            </a: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8194" name="Picture 2" descr="C:\Documents and Settings\msimas\Local Settings\Temporary Internet Files\Content.IE5\4C3IY0RO\MPj0439453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4953000"/>
            <a:ext cx="3505200" cy="1752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1114</TotalTime>
  <Words>492</Words>
  <Application>Microsoft Office PowerPoint</Application>
  <PresentationFormat>On-screen Show (4:3)</PresentationFormat>
  <Paragraphs>129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Office Theme</vt:lpstr>
      <vt:lpstr>Welcome to Williams Middle School</vt:lpstr>
      <vt:lpstr>Who is Your Counselor?</vt:lpstr>
      <vt:lpstr>Ways We Can Help</vt:lpstr>
      <vt:lpstr>Grades in Middle School</vt:lpstr>
      <vt:lpstr>Grade Point Average (GPA)</vt:lpstr>
      <vt:lpstr>Brainstorm</vt:lpstr>
      <vt:lpstr>Strategies for School Success</vt:lpstr>
      <vt:lpstr>Stay Organized (use of agenda)</vt:lpstr>
      <vt:lpstr>Why is Being Organized Important?</vt:lpstr>
      <vt:lpstr>Road Map to Success</vt:lpstr>
      <vt:lpstr>Intimidation &amp; Harassment (Bullying)</vt:lpstr>
      <vt:lpstr>Bullying Takes Many Forms</vt:lpstr>
      <vt:lpstr>What if you are being bullied?</vt:lpstr>
      <vt:lpstr>THINK Before You Speak</vt:lpstr>
      <vt:lpstr>Get involved!</vt:lpstr>
      <vt:lpstr>Your Experience Each Day  Is up to you!</vt:lpstr>
    </vt:vector>
  </TitlesOfParts>
  <Company>TUSD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Williams Middle School</dc:title>
  <dc:creator>msimas</dc:creator>
  <cp:lastModifiedBy>Simas, Michelle</cp:lastModifiedBy>
  <cp:revision>124</cp:revision>
  <dcterms:created xsi:type="dcterms:W3CDTF">2009-03-16T20:04:16Z</dcterms:created>
  <dcterms:modified xsi:type="dcterms:W3CDTF">2014-10-01T15:19:05Z</dcterms:modified>
</cp:coreProperties>
</file>