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2" r:id="rId10"/>
    <p:sldId id="269" r:id="rId11"/>
    <p:sldId id="267" r:id="rId12"/>
    <p:sldId id="275" r:id="rId13"/>
    <p:sldId id="268" r:id="rId14"/>
    <p:sldId id="271" r:id="rId15"/>
    <p:sldId id="273" r:id="rId16"/>
    <p:sldId id="27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FCD101-B100-4316-ADE8-9A3663EA61C2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DE07A-9AD9-4DBA-890B-C193524F0B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0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1FED5-4238-4471-B472-56F7FB56951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742CD-ED48-45D3-B09D-E5514B71F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5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2013-2014 school year (Californiacolleges.edu)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742CD-ED48-45D3-B09D-E5514B71FCD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0505-9622-49A6-A01A-DA7C8DDFFBB7}" type="datetimeFigureOut">
              <a:rPr lang="en-US" smtClean="0"/>
              <a:pPr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0DF6-3A54-4368-A684-942F900EB1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College Planning: It’s Not Too Early</a:t>
            </a:r>
            <a:endParaRPr 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msimas\Local Settings\Temporary Internet Files\Content.IE5\LYZK9LVO\MC90005679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"/>
            <a:ext cx="2590800" cy="1600200"/>
          </a:xfrm>
          <a:prstGeom prst="rect">
            <a:avLst/>
          </a:prstGeom>
          <a:noFill/>
        </p:spPr>
      </p:pic>
      <p:pic>
        <p:nvPicPr>
          <p:cNvPr id="8" name="Picture 8" descr="C:\Documents and Settings\msimas\Local Settings\Temporary Internet Files\Content.IE5\QL94BCFV\MCj04107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038600"/>
            <a:ext cx="1828800" cy="1371600"/>
          </a:xfrm>
          <a:prstGeom prst="rect">
            <a:avLst/>
          </a:prstGeom>
          <a:noFill/>
        </p:spPr>
      </p:pic>
      <p:pic>
        <p:nvPicPr>
          <p:cNvPr id="9" name="Picture 10" descr="C:\Documents and Settings\msimas\Local Settings\Temporary Internet Files\Content.IE5\DI0IC613\MCj036665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114800"/>
            <a:ext cx="1447800" cy="1179881"/>
          </a:xfrm>
          <a:prstGeom prst="rect">
            <a:avLst/>
          </a:prstGeom>
          <a:noFill/>
        </p:spPr>
      </p:pic>
      <p:pic>
        <p:nvPicPr>
          <p:cNvPr id="10" name="Picture 9" descr="C:\Documents and Settings\msimas\Local Settings\Temporary Internet Files\Content.IE5\3H7FPUFI\MCj039749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038600"/>
            <a:ext cx="1905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Fees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993848"/>
              </p:ext>
            </p:extLst>
          </p:nvPr>
        </p:nvGraphicFramePr>
        <p:xfrm>
          <a:off x="304800" y="1676400"/>
          <a:ext cx="8610598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010"/>
                <a:gridCol w="1674283"/>
                <a:gridCol w="1738065"/>
                <a:gridCol w="1722120"/>
                <a:gridCol w="1722120"/>
              </a:tblGrid>
              <a:tr h="7738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College System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Average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Fees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Books/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Supplies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Living on 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Campus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Transportation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8249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California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Community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College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$1,104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1,710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$7,900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$918</a:t>
                      </a:r>
                      <a:endParaRPr lang="en-US" dirty="0"/>
                    </a:p>
                  </a:txBody>
                  <a:tcPr/>
                </a:tc>
              </a:tr>
              <a:tr h="946484"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</a:t>
                      </a:r>
                    </a:p>
                    <a:p>
                      <a:r>
                        <a:rPr lang="en-US" dirty="0" smtClean="0"/>
                        <a:t>State</a:t>
                      </a:r>
                    </a:p>
                    <a:p>
                      <a:r>
                        <a:rPr lang="en-US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$6,633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1,641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11,295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Will Vary</a:t>
                      </a:r>
                      <a:endParaRPr lang="en-US" dirty="0"/>
                    </a:p>
                  </a:txBody>
                  <a:tcPr/>
                </a:tc>
              </a:tr>
              <a:tr h="946661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r>
                        <a:rPr lang="en-US" baseline="0" dirty="0" smtClean="0"/>
                        <a:t>California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$13,200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13,800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$2,412</a:t>
                      </a:r>
                      <a:endParaRPr lang="en-US" dirty="0"/>
                    </a:p>
                  </a:txBody>
                  <a:tcPr/>
                </a:tc>
              </a:tr>
              <a:tr h="843800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</a:p>
                    <a:p>
                      <a:r>
                        <a:rPr lang="en-US" dirty="0" smtClean="0"/>
                        <a:t>Colleges</a:t>
                      </a:r>
                      <a:r>
                        <a:rPr lang="en-US" baseline="0" dirty="0" smtClean="0"/>
                        <a:t> &amp;</a:t>
                      </a:r>
                    </a:p>
                    <a:p>
                      <a:r>
                        <a:rPr lang="en-US" baseline="0" dirty="0" smtClean="0"/>
                        <a:t>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$32,100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1,650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$13,070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Will Vary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8" name="Picture 4" descr="C:\Documents and Settings\msimas\Local Settings\Temporary Internet Files\Content.IE5\P7ECQ1DO\MC9002903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1671873" cy="533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FAFSA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Free Application for Federal Student Aid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Form used to determine eligibility for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financial aid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Filling it out is free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GPA Verification Form (Cal Grants)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Complete and file forms in the senior year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(January 1-March 2)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bg1"/>
                </a:solidFill>
              </a:rPr>
              <a:t>www.fafsa.ed.gov</a:t>
            </a:r>
            <a:endParaRPr lang="en-US" dirty="0" smtClean="0"/>
          </a:p>
        </p:txBody>
      </p:sp>
      <p:pic>
        <p:nvPicPr>
          <p:cNvPr id="4099" name="Picture 3" descr="C:\Documents and Settings\msimas\Local Settings\Temporary Internet Files\Content.IE5\QL94BCFV\MP9003155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95800"/>
            <a:ext cx="19050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Paying For College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wrap="none"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Personal Savings</a:t>
            </a:r>
            <a:r>
              <a:rPr lang="en-US" dirty="0" smtClean="0">
                <a:solidFill>
                  <a:schemeClr val="bg1"/>
                </a:solidFill>
              </a:rPr>
              <a:t> – 529 plans, US savings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bonds, savings accounts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Loans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Subsidized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Unsubsidized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Grants</a:t>
            </a:r>
            <a:r>
              <a:rPr lang="en-US" dirty="0" smtClean="0">
                <a:solidFill>
                  <a:schemeClr val="bg1"/>
                </a:solidFill>
              </a:rPr>
              <a:t> – Free money for educational expenses based on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need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PELL Grant (federal aid up to $5500.00)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Cal Grants (A, B, &amp;C)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Work Study</a:t>
            </a:r>
            <a:r>
              <a:rPr lang="en-US" dirty="0" smtClean="0">
                <a:solidFill>
                  <a:schemeClr val="bg1"/>
                </a:solidFill>
              </a:rPr>
              <a:t>- employment at the campus to help pay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for school</a:t>
            </a:r>
          </a:p>
          <a:p>
            <a:r>
              <a:rPr lang="en-US" dirty="0" smtClean="0"/>
              <a:t> </a:t>
            </a:r>
            <a:r>
              <a:rPr lang="en-US" b="1" u="sng" dirty="0" smtClean="0">
                <a:solidFill>
                  <a:schemeClr val="bg1"/>
                </a:solidFill>
              </a:rPr>
              <a:t>Scholarships</a:t>
            </a:r>
            <a:r>
              <a:rPr lang="en-US" dirty="0" smtClean="0">
                <a:solidFill>
                  <a:schemeClr val="bg1"/>
                </a:solidFill>
              </a:rPr>
              <a:t>- Free money based on specific criteria</a:t>
            </a:r>
            <a:endParaRPr lang="en-US" dirty="0"/>
          </a:p>
        </p:txBody>
      </p:sp>
      <p:pic>
        <p:nvPicPr>
          <p:cNvPr id="1028" name="Picture 4" descr="C:\Documents and Settings\msimas\Local Settings\Temporary Internet Files\Content.IE5\QL94BCFV\MP9004006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1600200" cy="990600"/>
          </a:xfrm>
          <a:prstGeom prst="rect">
            <a:avLst/>
          </a:prstGeom>
          <a:noFill/>
        </p:spPr>
      </p:pic>
      <p:pic>
        <p:nvPicPr>
          <p:cNvPr id="1029" name="Picture 5" descr="C:\Documents and Settings\msimas\Local Settings\Temporary Internet Files\Content.IE5\QL94BCFV\MP90040064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81000"/>
            <a:ext cx="16764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Costs; It Also Pays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Didn’t finish high school 			$</a:t>
            </a:r>
            <a:r>
              <a:rPr lang="en-US" dirty="0" smtClean="0">
                <a:solidFill>
                  <a:schemeClr val="bg1"/>
                </a:solidFill>
              </a:rPr>
              <a:t>24,544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GED or high school diploma			</a:t>
            </a:r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33</a:t>
            </a:r>
            <a:r>
              <a:rPr lang="en-US" dirty="0" smtClean="0">
                <a:solidFill>
                  <a:schemeClr val="bg1"/>
                </a:solidFill>
              </a:rPr>
              <a:t>,804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Some college, no degree			$</a:t>
            </a:r>
            <a:r>
              <a:rPr lang="en-US" dirty="0" smtClean="0">
                <a:solidFill>
                  <a:schemeClr val="bg1"/>
                </a:solidFill>
              </a:rPr>
              <a:t>37,264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Associate degree  				</a:t>
            </a:r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40</a:t>
            </a:r>
            <a:r>
              <a:rPr lang="en-US" dirty="0" smtClean="0">
                <a:solidFill>
                  <a:schemeClr val="bg1"/>
                </a:solidFill>
              </a:rPr>
              <a:t>,404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Bachelor’s (4-year) degree			</a:t>
            </a:r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57</a:t>
            </a:r>
            <a:r>
              <a:rPr lang="en-US" dirty="0" smtClean="0">
                <a:solidFill>
                  <a:schemeClr val="bg1"/>
                </a:solidFill>
              </a:rPr>
              <a:t>,616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Master’s degree					</a:t>
            </a:r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69</a:t>
            </a:r>
            <a:r>
              <a:rPr lang="en-US" dirty="0" smtClean="0">
                <a:solidFill>
                  <a:schemeClr val="bg1"/>
                </a:solidFill>
              </a:rPr>
              <a:t>,108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Doctorate degree	(Ph.D.)			</a:t>
            </a:r>
            <a:r>
              <a:rPr lang="en-US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84</a:t>
            </a:r>
            <a:r>
              <a:rPr lang="en-US" dirty="0" smtClean="0">
                <a:solidFill>
                  <a:schemeClr val="bg1"/>
                </a:solidFill>
              </a:rPr>
              <a:t>,396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Professional degree				$</a:t>
            </a:r>
            <a:r>
              <a:rPr lang="en-US" dirty="0" smtClean="0">
                <a:solidFill>
                  <a:schemeClr val="bg1"/>
                </a:solidFill>
              </a:rPr>
              <a:t>89,128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*Source: US Census Bureau, Current Population Survey </a:t>
            </a:r>
            <a:r>
              <a:rPr lang="en-US" sz="2000" dirty="0" smtClean="0">
                <a:solidFill>
                  <a:schemeClr val="bg1"/>
                </a:solidFill>
              </a:rPr>
              <a:t>2013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125" name="Picture 5" descr="C:\Documents and Settings\msimas\Local Settings\Temporary Internet Files\Content.IE5\4C3IY0RO\MC9000535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562600"/>
            <a:ext cx="1465783" cy="1295400"/>
          </a:xfrm>
          <a:prstGeom prst="rect">
            <a:avLst/>
          </a:prstGeom>
          <a:noFill/>
        </p:spPr>
      </p:pic>
      <p:pic>
        <p:nvPicPr>
          <p:cNvPr id="5126" name="Picture 6" descr="C:\Documents and Settings\msimas\Local Settings\Temporary Internet Files\Content.IE5\4C3IY0RO\MC9000481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10287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ACT report </a:t>
            </a:r>
            <a:r>
              <a:rPr lang="en-US" b="1" i="1" dirty="0" smtClean="0">
                <a:solidFill>
                  <a:schemeClr val="bg1"/>
                </a:solidFill>
              </a:rPr>
              <a:t>The Forgotten Middle </a:t>
            </a:r>
            <a:r>
              <a:rPr lang="en-US" b="1" dirty="0" smtClean="0">
                <a:solidFill>
                  <a:schemeClr val="bg1"/>
                </a:solidFill>
              </a:rPr>
              <a:t>states: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Students who are not on track for college &amp; career readiness by 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 are not likely to reach that level of readiness by high school graduation.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The level of academic achievement that students attain by 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grade has a bigger impact on college &amp; career preparedness than any other factor including courses taken, grades earned in high school, or student testing behaviors.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Documents and Settings\msimas\Local Settings\Temporary Internet Files\Content.IE5\4C3IY0RO\MCj02905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819400"/>
            <a:ext cx="1752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Start Preparing Now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Set goals for middle school (honor roll, good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attendance).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Take the most challenging English, Math,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Science, and Social Studies classes you can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handle.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Ask questions and participate in class.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Get involved in school or community activities.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 descr="C:\Documents and Settings\msimas\Local Settings\Temporary Internet Files\Content.IE5\WEDMUUKE\MC9003611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90600" cy="990600"/>
          </a:xfrm>
          <a:prstGeom prst="rect">
            <a:avLst/>
          </a:prstGeom>
          <a:noFill/>
        </p:spPr>
      </p:pic>
      <p:pic>
        <p:nvPicPr>
          <p:cNvPr id="1029" name="Picture 5" descr="C:\Documents and Settings\msimas\Local Settings\Temporary Internet Files\Content.IE5\4C3IY0RO\MP90028934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5334000"/>
            <a:ext cx="2743200" cy="1524000"/>
          </a:xfrm>
          <a:prstGeom prst="rect">
            <a:avLst/>
          </a:prstGeom>
          <a:noFill/>
        </p:spPr>
      </p:pic>
      <p:pic>
        <p:nvPicPr>
          <p:cNvPr id="1030" name="Picture 6" descr="C:\Documents and Settings\msimas\Local Settings\Temporary Internet Files\Content.IE5\WEDMUUKE\MC9003611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Explore Your Future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Identify activities and subjects that interest you.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Take an interest inventory.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sz="2600" dirty="0" smtClean="0">
                <a:solidFill>
                  <a:schemeClr val="bg1"/>
                </a:solidFill>
              </a:rPr>
              <a:t>Princetonreview.com/career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      </a:t>
            </a:r>
            <a:r>
              <a:rPr lang="en-US" sz="3000" dirty="0" smtClean="0"/>
              <a:t>-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Mappingyourfuture.org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Think about goals for high school.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Tour college campuses you are interested in.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Attend college fairs and parent nights.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Begin compiling a file of possible scholarships.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Keep talking to others about your dreams and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plans.</a:t>
            </a:r>
            <a:endParaRPr lang="en-US" dirty="0"/>
          </a:p>
        </p:txBody>
      </p:sp>
      <p:pic>
        <p:nvPicPr>
          <p:cNvPr id="2051" name="Picture 3" descr="C:\Documents and Settings\msimas\Local Settings\Temporary Internet Files\Content.IE5\LYZK9LVO\MC9003351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81000"/>
            <a:ext cx="990600" cy="959815"/>
          </a:xfrm>
          <a:prstGeom prst="rect">
            <a:avLst/>
          </a:prstGeom>
          <a:noFill/>
        </p:spPr>
      </p:pic>
      <p:pic>
        <p:nvPicPr>
          <p:cNvPr id="2052" name="Picture 4" descr="C:\Documents and Settings\msimas\Local Settings\Temporary Internet Files\Content.IE5\LYZK9LVO\MC9003351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"/>
            <a:ext cx="959815" cy="959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Questions You May Have</a:t>
            </a:r>
            <a:endParaRPr 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What are my college options?</a:t>
            </a:r>
          </a:p>
          <a:p>
            <a:endParaRPr 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How do I get into college?</a:t>
            </a:r>
          </a:p>
          <a:p>
            <a:endParaRPr 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How can I pay for college?</a:t>
            </a:r>
          </a:p>
          <a:p>
            <a:endParaRPr 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What can I do now to prepare for college?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2" name="Picture 4" descr="C:\Documents and Settings\msimas\Local Settings\Temporary Internet Files\Content.IE5\4C3IY0RO\MC9001560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743200"/>
            <a:ext cx="1522476" cy="1739189"/>
          </a:xfrm>
          <a:prstGeom prst="rect">
            <a:avLst/>
          </a:prstGeom>
          <a:noFill/>
        </p:spPr>
      </p:pic>
      <p:pic>
        <p:nvPicPr>
          <p:cNvPr id="2053" name="Picture 5" descr="C:\Documents and Settings\msimas\Local Settings\Temporary Internet Files\Content.IE5\79U12T2Y\MC90043154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143000"/>
            <a:ext cx="1524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Four Systems of Higher Education in California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California Community Colleges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The California State University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The University of California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Association of Independent California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Colleges and Universities </a:t>
            </a:r>
            <a:endParaRPr lang="en-US" dirty="0"/>
          </a:p>
        </p:txBody>
      </p:sp>
      <p:pic>
        <p:nvPicPr>
          <p:cNvPr id="3074" name="Picture 2" descr="C:\Documents and Settings\msimas\Local Settings\Temporary Internet Files\Content.IE5\79U12T2Y\MP9003988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362200"/>
            <a:ext cx="2362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 Community Colleges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110 Colleges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Offer Associate Degrees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Prepare students to transfer to 4 year colleges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Offer vocational training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Provide high school enrichment programs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msimas\Local Settings\Temporary Internet Files\Content.IE5\4C3IY0RO\MC9000893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76400"/>
            <a:ext cx="2362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California State University (CSU)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23 Campuses</a:t>
            </a:r>
          </a:p>
          <a:p>
            <a:pPr>
              <a:buNone/>
            </a:pPr>
            <a:endParaRPr lang="en-US" sz="5900" dirty="0" smtClean="0">
              <a:solidFill>
                <a:schemeClr val="bg1"/>
              </a:solidFill>
            </a:endParaRPr>
          </a:p>
          <a:p>
            <a:r>
              <a:rPr lang="en-US" sz="5900" dirty="0" smtClean="0"/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Target upper 33% of high school seniors</a:t>
            </a:r>
          </a:p>
          <a:p>
            <a:endParaRPr lang="en-US" sz="5900" dirty="0" smtClean="0">
              <a:solidFill>
                <a:schemeClr val="bg1"/>
              </a:solidFill>
            </a:endParaRPr>
          </a:p>
          <a:p>
            <a:r>
              <a:rPr lang="en-US" sz="5900" dirty="0" smtClean="0"/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Minimum GPA is 2.0</a:t>
            </a:r>
          </a:p>
          <a:p>
            <a:pPr>
              <a:buNone/>
            </a:pPr>
            <a:endParaRPr lang="en-US" sz="5900" dirty="0" smtClean="0">
              <a:solidFill>
                <a:schemeClr val="bg1"/>
              </a:solidFill>
            </a:endParaRPr>
          </a:p>
          <a:p>
            <a:r>
              <a:rPr lang="en-US" sz="5900" dirty="0" smtClean="0"/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Eligibility is based on</a:t>
            </a:r>
          </a:p>
          <a:p>
            <a:pPr>
              <a:buNone/>
            </a:pPr>
            <a:r>
              <a:rPr lang="en-US" sz="5900" dirty="0" smtClean="0">
                <a:solidFill>
                  <a:schemeClr val="bg1"/>
                </a:solidFill>
              </a:rPr>
              <a:t>         </a:t>
            </a:r>
            <a:r>
              <a:rPr lang="en-US" sz="5900" dirty="0" smtClean="0"/>
              <a:t>- </a:t>
            </a:r>
            <a:r>
              <a:rPr lang="en-US" sz="5900" dirty="0" smtClean="0">
                <a:solidFill>
                  <a:schemeClr val="bg1"/>
                </a:solidFill>
              </a:rPr>
              <a:t>A-G GPA</a:t>
            </a:r>
          </a:p>
          <a:p>
            <a:pPr>
              <a:buNone/>
            </a:pPr>
            <a:r>
              <a:rPr lang="en-US" sz="5900" dirty="0" smtClean="0">
                <a:solidFill>
                  <a:schemeClr val="bg1"/>
                </a:solidFill>
              </a:rPr>
              <a:t>         </a:t>
            </a:r>
            <a:r>
              <a:rPr lang="en-US" sz="5900" dirty="0" smtClean="0"/>
              <a:t>- </a:t>
            </a:r>
            <a:r>
              <a:rPr lang="en-US" sz="5900" dirty="0" smtClean="0">
                <a:solidFill>
                  <a:schemeClr val="bg1"/>
                </a:solidFill>
              </a:rPr>
              <a:t>SAT Reasoning</a:t>
            </a:r>
            <a:r>
              <a:rPr lang="en-US" sz="5900" i="1" dirty="0" smtClean="0">
                <a:solidFill>
                  <a:schemeClr val="bg1"/>
                </a:solidFill>
              </a:rPr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Exam or ACT</a:t>
            </a:r>
            <a:r>
              <a:rPr lang="en-US" sz="5900" i="1" dirty="0" smtClean="0">
                <a:solidFill>
                  <a:schemeClr val="bg1"/>
                </a:solidFill>
              </a:rPr>
              <a:t> </a:t>
            </a:r>
            <a:r>
              <a:rPr lang="en-US" sz="5900" dirty="0" smtClean="0">
                <a:solidFill>
                  <a:schemeClr val="bg1"/>
                </a:solidFill>
              </a:rPr>
              <a:t>Exam score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7000" i="1" dirty="0" smtClean="0"/>
              <a:t>   </a:t>
            </a:r>
            <a:r>
              <a:rPr lang="en-US" sz="6000" dirty="0" smtClean="0">
                <a:solidFill>
                  <a:schemeClr val="bg1"/>
                </a:solidFill>
              </a:rPr>
              <a:t>Applications are accepted from October 1</a:t>
            </a:r>
            <a:r>
              <a:rPr lang="en-US" sz="6000" baseline="30000" dirty="0" smtClean="0">
                <a:solidFill>
                  <a:schemeClr val="bg1"/>
                </a:solidFill>
              </a:rPr>
              <a:t>st</a:t>
            </a:r>
            <a:r>
              <a:rPr lang="en-US" sz="6000" dirty="0" smtClean="0">
                <a:solidFill>
                  <a:schemeClr val="bg1"/>
                </a:solidFill>
              </a:rPr>
              <a:t> to </a:t>
            </a:r>
            <a:endParaRPr lang="en-US" sz="6000" i="1" dirty="0" smtClean="0"/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</a:rPr>
              <a:t>November 30th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3" name="Picture 3" descr="C:\Documents and Settings\msimas\Local Settings\Temporary Internet Files\Content.IE5\DI0IC613\MP9004384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752600"/>
            <a:ext cx="2182837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University of California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10 campuses in CA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Target upper 12.5% of high school students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Minimum GPA is 3.0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Application criteria: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A-G courses and GPA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SAT reasoning or ACT with Writing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SAT Subject Tests (not required 2012)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Extracurricular Activities and Involvement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Personal Statement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bg1"/>
                </a:solidFill>
              </a:rPr>
              <a:t>Applications are due from November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to November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November 30th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7" name="Picture 3" descr="C:\Documents and Settings\msimas\Local Settings\Temporary Internet Files\Content.IE5\4C3IY0RO\MP9004437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362200"/>
            <a:ext cx="2743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Independent Colleges &amp; Universities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Nearly 100 private colleges in CA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90% of students receive financial aid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$18,000 is the average financial aid award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High four-year graduation rates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Small class sizes</a:t>
            </a:r>
          </a:p>
          <a:p>
            <a:r>
              <a:rPr lang="en-US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Strong faculty student mentorship</a:t>
            </a:r>
            <a:endParaRPr lang="en-US" dirty="0"/>
          </a:p>
        </p:txBody>
      </p:sp>
      <p:pic>
        <p:nvPicPr>
          <p:cNvPr id="7170" name="Picture 2" descr="C:\Documents and Settings\msimas\Local Settings\Temporary Internet Files\Content.IE5\79U12T2Y\MP9004225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581400"/>
            <a:ext cx="2286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College Entrance Requirements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CSU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dirty="0" smtClean="0"/>
              <a:t>History (2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English ( 4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Math (3 yrs) 4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Lab Science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Foreign Lang.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Visual/Performing Arts(1 year) </a:t>
            </a:r>
          </a:p>
          <a:p>
            <a:pPr marL="457200" indent="-457200">
              <a:buAutoNum type="alphaUcPeriod"/>
            </a:pPr>
            <a:r>
              <a:rPr lang="en-US" dirty="0" smtClean="0"/>
              <a:t>College Prep Elective (1 year)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UC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dirty="0" smtClean="0"/>
              <a:t>History (2yrs)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English (4 yrs)</a:t>
            </a:r>
          </a:p>
          <a:p>
            <a:pPr marL="457200" indent="-457200">
              <a:buAutoNum type="alphaUcPeriod"/>
            </a:pPr>
            <a:r>
              <a:rPr lang="en-US" dirty="0" smtClean="0"/>
              <a:t>Math (3 yrs) 4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Science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Foreign Lang. (2 yrs) 3 rec.</a:t>
            </a:r>
          </a:p>
          <a:p>
            <a:pPr marL="457200" indent="-457200">
              <a:buAutoNum type="alphaUcPeriod"/>
            </a:pPr>
            <a:r>
              <a:rPr lang="en-US" dirty="0" smtClean="0"/>
              <a:t>Visual/Performing Arts (1 year)</a:t>
            </a:r>
          </a:p>
          <a:p>
            <a:pPr marL="457200" indent="-457200">
              <a:buAutoNum type="alphaUcPeriod"/>
            </a:pPr>
            <a:r>
              <a:rPr lang="en-US" dirty="0" smtClean="0"/>
              <a:t>College Prep Elective (1 year)</a:t>
            </a:r>
            <a:endParaRPr lang="en-US" dirty="0"/>
          </a:p>
        </p:txBody>
      </p:sp>
      <p:pic>
        <p:nvPicPr>
          <p:cNvPr id="9218" name="Picture 2" descr="C:\Documents and Settings\msimas\Local Settings\Temporary Internet Files\Content.IE5\4C3IY0RO\MCBD06926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143000"/>
            <a:ext cx="2241463" cy="109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Entrance Tests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SAT Reasoning Test &amp; ACT – taken junior year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Both accepted by UC &amp; CSU colleges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Private colleges – depends on the school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/>
                </a:solidFill>
              </a:rPr>
              <a:t>Community colleges- no exams required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In Tracy Unified – a selected site administers 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the SAT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Counselors encourage students to take the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PSAT during sophomore and junior year. Must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chemeClr val="bg1"/>
                </a:solidFill>
              </a:rPr>
              <a:t>take it junior year to qualify for the National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Merit Scholarship.</a:t>
            </a:r>
            <a:endParaRPr lang="en-US" dirty="0"/>
          </a:p>
        </p:txBody>
      </p:sp>
      <p:pic>
        <p:nvPicPr>
          <p:cNvPr id="4098" name="Picture 2" descr="C:\Documents and Settings\msimas\Local Settings\Temporary Internet Files\Content.IE5\3H7FPUFI\MP9003415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04800"/>
            <a:ext cx="1371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852</Words>
  <Application>Microsoft Office PowerPoint</Application>
  <PresentationFormat>On-screen Show (4:3)</PresentationFormat>
  <Paragraphs>199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Office Theme</vt:lpstr>
      <vt:lpstr>College Planning: It’s Not Too Early</vt:lpstr>
      <vt:lpstr>Questions You May Have</vt:lpstr>
      <vt:lpstr>The Four Systems of Higher Education in California</vt:lpstr>
      <vt:lpstr>CA Community Colleges</vt:lpstr>
      <vt:lpstr>California State University (CSU)</vt:lpstr>
      <vt:lpstr>University of California</vt:lpstr>
      <vt:lpstr>Independent Colleges &amp; Universities</vt:lpstr>
      <vt:lpstr>College Entrance Requirements</vt:lpstr>
      <vt:lpstr>College Entrance Tests</vt:lpstr>
      <vt:lpstr>College Fees</vt:lpstr>
      <vt:lpstr>FAFSA Free Application for Federal Student Aid</vt:lpstr>
      <vt:lpstr>Paying For College</vt:lpstr>
      <vt:lpstr>College Costs; It Also Pays</vt:lpstr>
      <vt:lpstr>ACT report The Forgotten Middle states:</vt:lpstr>
      <vt:lpstr>Start Preparing Now</vt:lpstr>
      <vt:lpstr>Explore Your Future</vt:lpstr>
    </vt:vector>
  </TitlesOfParts>
  <Company>TUSD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Planning: It’s Not Too Early</dc:title>
  <dc:creator>msimas</dc:creator>
  <cp:lastModifiedBy>Simas, Michelle</cp:lastModifiedBy>
  <cp:revision>106</cp:revision>
  <dcterms:created xsi:type="dcterms:W3CDTF">2010-10-06T18:53:18Z</dcterms:created>
  <dcterms:modified xsi:type="dcterms:W3CDTF">2014-04-15T21:30:34Z</dcterms:modified>
</cp:coreProperties>
</file>