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81" r:id="rId9"/>
    <p:sldId id="273" r:id="rId10"/>
    <p:sldId id="275" r:id="rId11"/>
    <p:sldId id="277" r:id="rId12"/>
    <p:sldId id="27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6B9EEE-887C-4367-BC9F-F65F46385191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6E1E83-460E-40BC-9264-C781B80DD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5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5496-59AF-421C-98FF-23CABD7D49E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58378-123E-4327-A7C9-E6690709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EA44"/>
                </a:solidFill>
              </a:rPr>
              <a:t>8</a:t>
            </a:r>
            <a:r>
              <a:rPr lang="en-US" b="1" baseline="30000" dirty="0" smtClean="0">
                <a:solidFill>
                  <a:srgbClr val="9FEA44"/>
                </a:solidFill>
              </a:rPr>
              <a:t>th</a:t>
            </a:r>
            <a:r>
              <a:rPr lang="en-US" b="1" dirty="0" smtClean="0">
                <a:solidFill>
                  <a:srgbClr val="9FEA44"/>
                </a:solidFill>
              </a:rPr>
              <a:t> Grade Retention/Promotion and </a:t>
            </a:r>
            <a:br>
              <a:rPr lang="en-US" b="1" dirty="0" smtClean="0">
                <a:solidFill>
                  <a:srgbClr val="9FEA44"/>
                </a:solidFill>
              </a:rPr>
            </a:br>
            <a:r>
              <a:rPr lang="en-US" b="1" dirty="0" smtClean="0">
                <a:solidFill>
                  <a:srgbClr val="9FEA44"/>
                </a:solidFill>
              </a:rPr>
              <a:t>Transition to High School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Does Middle School Matter?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2292" name="Picture 4" descr="C:\Documents and Settings\msimas\Local Settings\Temporary Internet Files\Content.IE5\LYZK9LVO\MPj04395170000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19200" y="3276600"/>
            <a:ext cx="6400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FEA44"/>
                </a:solidFill>
              </a:rPr>
              <a:t>High School Graduation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Completion of </a:t>
            </a:r>
            <a:r>
              <a:rPr lang="en-US" dirty="0" smtClean="0">
                <a:solidFill>
                  <a:schemeClr val="bg1"/>
                </a:solidFill>
              </a:rPr>
              <a:t>220</a:t>
            </a:r>
            <a:r>
              <a:rPr lang="en-US" dirty="0" smtClean="0"/>
              <a:t> specific credits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Satisfactory completion of algebra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Passing </a:t>
            </a:r>
            <a:r>
              <a:rPr lang="en-US" dirty="0" smtClean="0">
                <a:solidFill>
                  <a:schemeClr val="bg1"/>
                </a:solidFill>
              </a:rPr>
              <a:t>CAHSEE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(California High School Exit Exam)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English/Language Arts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Math</a:t>
            </a:r>
            <a:endParaRPr lang="en-US" dirty="0"/>
          </a:p>
        </p:txBody>
      </p:sp>
      <p:pic>
        <p:nvPicPr>
          <p:cNvPr id="4098" name="Picture 2" descr="C:\Documents and Settings\msimas\Local Settings\Temporary Internet Files\Content.IE5\WEDMUUKE\MCj03982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86200"/>
            <a:ext cx="1981200" cy="2181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EA44"/>
                </a:solidFill>
              </a:rPr>
              <a:t>California High School Exit Exam</a:t>
            </a:r>
            <a:br>
              <a:rPr lang="en-US" b="1" dirty="0" smtClean="0">
                <a:solidFill>
                  <a:srgbClr val="9FEA44"/>
                </a:solidFill>
              </a:rPr>
            </a:br>
            <a:r>
              <a:rPr lang="en-US" b="1" dirty="0" smtClean="0">
                <a:solidFill>
                  <a:srgbClr val="9FEA44"/>
                </a:solidFill>
              </a:rPr>
              <a:t>(CAHSEE)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Taken for the first time in the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Passing score: 350 in each section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Language Arts &amp; Math</a:t>
            </a:r>
          </a:p>
          <a:p>
            <a:r>
              <a:rPr lang="en-US" sz="2800" dirty="0" smtClean="0"/>
              <a:t>Range is from 250 – 450</a:t>
            </a:r>
          </a:p>
          <a:p>
            <a:r>
              <a:rPr lang="en-US" sz="2800" dirty="0" smtClean="0"/>
              <a:t>Not timed</a:t>
            </a:r>
          </a:p>
          <a:p>
            <a:r>
              <a:rPr lang="en-US" sz="2800" dirty="0" smtClean="0"/>
              <a:t>Have 6 opportunities to pass before date of graduation</a:t>
            </a:r>
          </a:p>
          <a:p>
            <a:r>
              <a:rPr lang="en-US" sz="2800" dirty="0" smtClean="0"/>
              <a:t>Retake only the section not passed</a:t>
            </a:r>
          </a:p>
          <a:p>
            <a:pPr lvl="2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lvl="2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lvl="2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Documents and Settings\msimas\Local Settings\Temporary Internet Files\Content.IE5\4C3IY0RO\MCj035514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800600"/>
            <a:ext cx="1829714" cy="1811426"/>
          </a:xfrm>
          <a:prstGeom prst="rect">
            <a:avLst/>
          </a:prstGeom>
          <a:noFill/>
        </p:spPr>
      </p:pic>
      <p:pic>
        <p:nvPicPr>
          <p:cNvPr id="9219" name="Picture 3" descr="C:\Documents and Settings\msimas\Local Settings\Temporary Internet Files\Content.IE5\LYZK9LVO\MCj008873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667000"/>
            <a:ext cx="1315822" cy="183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FEA44"/>
                </a:solidFill>
              </a:rPr>
              <a:t>College Entrance Requirements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CSU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History (2 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English ( 4 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Math (3 yrs) 4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Lab Science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Foreign Lang.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Visual/Performing Arts(1 year) </a:t>
            </a:r>
          </a:p>
          <a:p>
            <a:pPr marL="457200" indent="-457200">
              <a:buAutoNum type="alphaUcPeriod"/>
            </a:pPr>
            <a:r>
              <a:rPr lang="en-US" dirty="0" smtClean="0"/>
              <a:t>College Prep Elective (1 year)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UC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 smtClean="0"/>
              <a:t>History (2yrs)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English (4 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Math (3 yrs) 4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Science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Foreign Lang.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Visual/Performing Arts (1 year)</a:t>
            </a:r>
          </a:p>
          <a:p>
            <a:pPr marL="457200" indent="-457200">
              <a:buAutoNum type="alphaUcPeriod"/>
            </a:pPr>
            <a:r>
              <a:rPr lang="en-US" dirty="0" smtClean="0"/>
              <a:t>College Prep Elective (1 year)</a:t>
            </a:r>
            <a:endParaRPr lang="en-US" dirty="0"/>
          </a:p>
        </p:txBody>
      </p:sp>
      <p:pic>
        <p:nvPicPr>
          <p:cNvPr id="9218" name="Picture 2" descr="C:\Documents and Settings\msimas\Local Settings\Temporary Internet Files\Content.IE5\4C3IY0RO\MCBD06926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143000"/>
            <a:ext cx="2241463" cy="109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EA44"/>
                </a:solidFill>
              </a:rPr>
              <a:t>ACT report </a:t>
            </a:r>
            <a:r>
              <a:rPr lang="en-US" b="1" i="1" dirty="0" smtClean="0">
                <a:solidFill>
                  <a:srgbClr val="9FEA44"/>
                </a:solidFill>
              </a:rPr>
              <a:t>The Forgotten Middle </a:t>
            </a:r>
            <a:r>
              <a:rPr lang="en-US" b="1" dirty="0" smtClean="0">
                <a:solidFill>
                  <a:srgbClr val="9FEA44"/>
                </a:solidFill>
              </a:rPr>
              <a:t>states: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Students who are not on track for college &amp; career readiness by 8</a:t>
            </a:r>
            <a:r>
              <a:rPr lang="en-US" baseline="30000" dirty="0" smtClean="0"/>
              <a:t>th</a:t>
            </a:r>
            <a:r>
              <a:rPr lang="en-US" dirty="0" smtClean="0"/>
              <a:t> grade are not likely to reach that level of readiness by high school graduation.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level of academic achievement that students attain by 8</a:t>
            </a:r>
            <a:r>
              <a:rPr lang="en-US" baseline="30000" dirty="0" smtClean="0"/>
              <a:t>th</a:t>
            </a:r>
            <a:r>
              <a:rPr lang="en-US" dirty="0" smtClean="0"/>
              <a:t> grade has a bigger impact on college &amp; career preparedness than any other factor including courses taken, grades earned in high school, or student testing behaviors.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Documents and Settings\msimas\Local Settings\Temporary Internet Files\Content.IE5\4C3IY0RO\MCj02905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895600"/>
            <a:ext cx="17526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FEA44"/>
                </a:solidFill>
              </a:rPr>
              <a:t>Consider This: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Failing a class in 8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 is a strong predictor of dropping out of high school. </a:t>
            </a:r>
          </a:p>
          <a:p>
            <a:pPr>
              <a:buNone/>
            </a:pPr>
            <a:endParaRPr lang="en-US" sz="4000" dirty="0"/>
          </a:p>
          <a:p>
            <a:r>
              <a:rPr lang="en-US" sz="2400" dirty="0" smtClean="0"/>
              <a:t>(Allensworth &amp; Easton, 2005) The on –track indicator as a predictor of high school graduation. Chicago: Consortium on Chicago School Research.</a:t>
            </a:r>
            <a:endParaRPr lang="en-US" sz="2400" dirty="0"/>
          </a:p>
        </p:txBody>
      </p:sp>
      <p:pic>
        <p:nvPicPr>
          <p:cNvPr id="8195" name="Picture 3" descr="C:\Documents and Settings\msimas\Local Settings\Temporary Internet Files\Content.IE5\4C3IY0RO\MCj039750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895600"/>
            <a:ext cx="1826057" cy="1416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FEA44"/>
                </a:solidFill>
              </a:rPr>
              <a:t>Strategies for School Success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>
              <a:buFont typeface="Wingdings" pitchFamily="2" charset="2"/>
              <a:buChar char="ü"/>
            </a:pPr>
            <a:r>
              <a:rPr lang="en-US" sz="3200" dirty="0" smtClean="0"/>
              <a:t>Attend school</a:t>
            </a:r>
          </a:p>
          <a:p>
            <a:pPr lvl="5">
              <a:buFont typeface="Wingdings" pitchFamily="2" charset="2"/>
              <a:buChar char="ü"/>
            </a:pPr>
            <a:r>
              <a:rPr lang="en-US" sz="3200" dirty="0" smtClean="0"/>
              <a:t>Complete homework</a:t>
            </a:r>
          </a:p>
          <a:p>
            <a:pPr lvl="5">
              <a:buFont typeface="Wingdings" pitchFamily="2" charset="2"/>
              <a:buChar char="ü"/>
            </a:pPr>
            <a:r>
              <a:rPr lang="en-US" sz="3200" dirty="0" smtClean="0"/>
              <a:t>Ask for help</a:t>
            </a:r>
          </a:p>
          <a:p>
            <a:pPr lvl="5">
              <a:buFont typeface="Wingdings" pitchFamily="2" charset="2"/>
              <a:buChar char="ü"/>
            </a:pPr>
            <a:r>
              <a:rPr lang="en-US" sz="3200" dirty="0" smtClean="0"/>
              <a:t>Good study habits</a:t>
            </a:r>
          </a:p>
          <a:p>
            <a:pPr lvl="5">
              <a:buFont typeface="Wingdings" pitchFamily="2" charset="2"/>
              <a:buChar char="ü"/>
            </a:pPr>
            <a:r>
              <a:rPr lang="en-US" sz="3200" dirty="0" smtClean="0"/>
              <a:t>Respect teachers &amp; others</a:t>
            </a:r>
          </a:p>
          <a:p>
            <a:pPr lvl="5">
              <a:buFont typeface="Wingdings" pitchFamily="2" charset="2"/>
              <a:buChar char="ü"/>
            </a:pPr>
            <a:r>
              <a:rPr lang="en-US" sz="3200" dirty="0" smtClean="0"/>
              <a:t>Have a positive attitude</a:t>
            </a:r>
          </a:p>
          <a:p>
            <a:pPr lvl="5">
              <a:buFont typeface="Wingdings" pitchFamily="2" charset="2"/>
              <a:buChar char="ü"/>
            </a:pPr>
            <a:r>
              <a:rPr lang="en-US" sz="3200" dirty="0" smtClean="0"/>
              <a:t>Take responsibility for results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50" name="Picture 6" descr="C:\Documents and Settings\msimas\Local Settings\Temporary Internet Files\Content.IE5\P7ECQ1DO\MCj03972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80000">
            <a:off x="6876086" y="1900115"/>
            <a:ext cx="1625915" cy="1390067"/>
          </a:xfrm>
          <a:prstGeom prst="rect">
            <a:avLst/>
          </a:prstGeom>
          <a:noFill/>
        </p:spPr>
      </p:pic>
      <p:pic>
        <p:nvPicPr>
          <p:cNvPr id="6153" name="Picture 9" descr="C:\Documents and Settings\msimas\Local Settings\Temporary Internet Files\Content.IE5\QL94BCFV\MCj039720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343400"/>
            <a:ext cx="1797710" cy="1670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EA44"/>
                </a:solidFill>
              </a:rPr>
              <a:t>Middle School Grades &amp; High School Registration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Middle school grades determine high school classes.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must have a teacher recommendation to take core subjects in high school.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High School counselors visit </a:t>
            </a:r>
            <a:r>
              <a:rPr lang="en-US" smtClean="0">
                <a:solidFill>
                  <a:srgbClr val="FF66FF"/>
                </a:solidFill>
              </a:rPr>
              <a:t>in January </a:t>
            </a:r>
            <a:r>
              <a:rPr lang="en-US" dirty="0" smtClean="0">
                <a:solidFill>
                  <a:srgbClr val="FF66FF"/>
                </a:solidFill>
              </a:rPr>
              <a:t>so your options are determined by 1</a:t>
            </a:r>
            <a:r>
              <a:rPr lang="en-US" baseline="30000" dirty="0" smtClean="0">
                <a:solidFill>
                  <a:srgbClr val="FF66FF"/>
                </a:solidFill>
              </a:rPr>
              <a:t>st</a:t>
            </a:r>
            <a:r>
              <a:rPr lang="en-US" dirty="0" smtClean="0">
                <a:solidFill>
                  <a:srgbClr val="FF66FF"/>
                </a:solidFill>
              </a:rPr>
              <a:t> &amp; 2</a:t>
            </a:r>
            <a:r>
              <a:rPr lang="en-US" baseline="30000" dirty="0" smtClean="0">
                <a:solidFill>
                  <a:srgbClr val="FF66FF"/>
                </a:solidFill>
              </a:rPr>
              <a:t>nd</a:t>
            </a:r>
            <a:r>
              <a:rPr lang="en-US" dirty="0" smtClean="0">
                <a:solidFill>
                  <a:srgbClr val="FF66FF"/>
                </a:solidFill>
              </a:rPr>
              <a:t> quarter grades.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you are not passing classes in 8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grade, it is likely you will be repeating certain classes in high school or be assigned to remediation classes.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FEA44"/>
                </a:solidFill>
              </a:rPr>
              <a:t/>
            </a:r>
            <a:br>
              <a:rPr lang="en-US" dirty="0" smtClean="0">
                <a:solidFill>
                  <a:srgbClr val="9FEA44"/>
                </a:solidFill>
              </a:rPr>
            </a:br>
            <a:r>
              <a:rPr lang="en-US" sz="5300" b="1" dirty="0" smtClean="0">
                <a:solidFill>
                  <a:srgbClr val="9FEA44"/>
                </a:solidFill>
              </a:rPr>
              <a:t>Promotion/Retention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Students with </a:t>
            </a:r>
            <a:r>
              <a:rPr lang="en-US" u="sng" dirty="0" smtClean="0">
                <a:solidFill>
                  <a:schemeClr val="bg1"/>
                </a:solidFill>
              </a:rPr>
              <a:t>more</a:t>
            </a:r>
            <a:r>
              <a:rPr lang="en-US" dirty="0" smtClean="0"/>
              <a:t> than </a:t>
            </a:r>
            <a:r>
              <a:rPr lang="en-US" u="sng" dirty="0" smtClean="0">
                <a:solidFill>
                  <a:schemeClr val="bg1"/>
                </a:solidFill>
              </a:rPr>
              <a:t>four Fs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for the year will lose all 8</a:t>
            </a:r>
            <a:r>
              <a:rPr lang="en-US" baseline="30000" dirty="0" smtClean="0"/>
              <a:t>th</a:t>
            </a:r>
            <a:r>
              <a:rPr lang="en-US" dirty="0" smtClean="0"/>
              <a:t> promotion activities</a:t>
            </a:r>
            <a:r>
              <a:rPr lang="en-US" dirty="0"/>
              <a:t> </a:t>
            </a:r>
            <a:r>
              <a:rPr lang="en-US" dirty="0" smtClean="0"/>
              <a:t>which includes: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1. Great America Trip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2. 8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Grade Dance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3. Promotion Assembly</a:t>
            </a:r>
            <a:endParaRPr lang="en-U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Suspensions also affect participation in 8</a:t>
            </a:r>
            <a:r>
              <a:rPr lang="en-US" baseline="30000" dirty="0" smtClean="0"/>
              <a:t>th</a:t>
            </a:r>
            <a:r>
              <a:rPr lang="en-US" dirty="0" smtClean="0"/>
              <a:t> grade promotion activities.</a:t>
            </a:r>
          </a:p>
        </p:txBody>
      </p:sp>
      <p:pic>
        <p:nvPicPr>
          <p:cNvPr id="1028" name="Picture 4" descr="C:\Documents and Settings\msimas\Local Settings\Temporary Internet Files\Content.IE5\P7ECQ1DO\MCj02902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14600"/>
            <a:ext cx="2785450" cy="2599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FEA44"/>
                </a:solidFill>
              </a:rPr>
              <a:t>Discipline and 8</a:t>
            </a:r>
            <a:r>
              <a:rPr lang="en-US" baseline="30000" dirty="0" smtClean="0">
                <a:solidFill>
                  <a:srgbClr val="9FEA44"/>
                </a:solidFill>
              </a:rPr>
              <a:t>th</a:t>
            </a:r>
            <a:r>
              <a:rPr lang="en-US" dirty="0" smtClean="0">
                <a:solidFill>
                  <a:srgbClr val="9FEA44"/>
                </a:solidFill>
              </a:rPr>
              <a:t> Grade Promotion</a:t>
            </a:r>
            <a:r>
              <a:rPr lang="en-US" dirty="0" smtClean="0">
                <a:solidFill>
                  <a:srgbClr val="66FF33"/>
                </a:solidFill>
              </a:rPr>
              <a:t> </a:t>
            </a:r>
            <a:br>
              <a:rPr lang="en-US" dirty="0" smtClean="0">
                <a:solidFill>
                  <a:srgbClr val="66FF33"/>
                </a:solidFill>
              </a:rPr>
            </a:br>
            <a:r>
              <a:rPr lang="en-US" dirty="0" smtClean="0">
                <a:solidFill>
                  <a:srgbClr val="9FEA44"/>
                </a:solidFill>
              </a:rPr>
              <a:t>Activities</a:t>
            </a:r>
            <a:endParaRPr lang="en-US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 suspension</a:t>
            </a:r>
            <a:r>
              <a:rPr lang="en-US" b="1" dirty="0" smtClean="0"/>
              <a:t> </a:t>
            </a:r>
            <a:r>
              <a:rPr lang="en-US" dirty="0" smtClean="0"/>
              <a:t>– a warning letter sent home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 suspensions 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dirty="0" smtClean="0">
                <a:solidFill>
                  <a:schemeClr val="bg1"/>
                </a:solidFill>
              </a:rPr>
              <a:t>5 total days </a:t>
            </a:r>
            <a:r>
              <a:rPr lang="en-US" dirty="0" smtClean="0">
                <a:solidFill>
                  <a:schemeClr val="bg1"/>
                </a:solidFill>
              </a:rPr>
              <a:t>of suspension </a:t>
            </a:r>
            <a:r>
              <a:rPr lang="en-US" dirty="0" smtClean="0"/>
              <a:t>–</a:t>
            </a:r>
          </a:p>
          <a:p>
            <a:pPr>
              <a:buNone/>
            </a:pPr>
            <a:r>
              <a:rPr lang="en-US" dirty="0" smtClean="0"/>
              <a:t>       will lose Great America trip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3 suspensions 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dirty="0" smtClean="0">
                <a:solidFill>
                  <a:schemeClr val="bg1"/>
                </a:solidFill>
              </a:rPr>
              <a:t>7 total days </a:t>
            </a:r>
            <a:r>
              <a:rPr lang="en-US" dirty="0" smtClean="0">
                <a:solidFill>
                  <a:schemeClr val="bg1"/>
                </a:solidFill>
              </a:rPr>
              <a:t>of suspension </a:t>
            </a:r>
            <a:r>
              <a:rPr lang="en-US" dirty="0" smtClean="0"/>
              <a:t>–</a:t>
            </a:r>
          </a:p>
          <a:p>
            <a:pPr>
              <a:buNone/>
            </a:pPr>
            <a:r>
              <a:rPr lang="en-US" dirty="0" smtClean="0"/>
              <a:t>       will lose promotion party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4 suspensions 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dirty="0" smtClean="0">
                <a:solidFill>
                  <a:schemeClr val="bg1"/>
                </a:solidFill>
              </a:rPr>
              <a:t>8 total days </a:t>
            </a:r>
            <a:r>
              <a:rPr lang="en-US" dirty="0" smtClean="0">
                <a:solidFill>
                  <a:schemeClr val="bg1"/>
                </a:solidFill>
              </a:rPr>
              <a:t>of suspension </a:t>
            </a:r>
            <a:r>
              <a:rPr lang="en-US" dirty="0" smtClean="0"/>
              <a:t>–</a:t>
            </a:r>
          </a:p>
          <a:p>
            <a:pPr>
              <a:buNone/>
            </a:pPr>
            <a:r>
              <a:rPr lang="en-US" dirty="0" smtClean="0"/>
              <a:t>       will lose promotion assembly and all other </a:t>
            </a:r>
          </a:p>
          <a:p>
            <a:pPr>
              <a:buNone/>
            </a:pPr>
            <a:r>
              <a:rPr lang="en-US" dirty="0" smtClean="0"/>
              <a:t>       promotion activities</a:t>
            </a:r>
            <a:endParaRPr lang="en-US" dirty="0"/>
          </a:p>
        </p:txBody>
      </p:sp>
      <p:pic>
        <p:nvPicPr>
          <p:cNvPr id="2050" name="Picture 2" descr="C:\Documents and Settings\msimas\Local Settings\Temporary Internet Files\Content.IE5\79U12T2Y\MCj029070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762000"/>
            <a:ext cx="1981201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EA44"/>
                </a:solidFill>
              </a:rPr>
              <a:t>U.S. Average Annual Earnings </a:t>
            </a:r>
            <a:br>
              <a:rPr lang="en-US" b="1" dirty="0" smtClean="0">
                <a:solidFill>
                  <a:srgbClr val="9FEA44"/>
                </a:solidFill>
              </a:rPr>
            </a:br>
            <a:r>
              <a:rPr lang="en-US" b="1" dirty="0" smtClean="0">
                <a:solidFill>
                  <a:srgbClr val="9FEA44"/>
                </a:solidFill>
              </a:rPr>
              <a:t>Related to Education </a:t>
            </a:r>
            <a:endParaRPr lang="en-US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Less Than High School Graduate		</a:t>
            </a:r>
            <a:r>
              <a:rPr lang="en-US" dirty="0" smtClean="0">
                <a:solidFill>
                  <a:schemeClr val="bg1"/>
                </a:solidFill>
              </a:rPr>
              <a:t>$24,544</a:t>
            </a:r>
          </a:p>
          <a:p>
            <a:pPr>
              <a:buNone/>
            </a:pPr>
            <a:r>
              <a:rPr lang="en-US" dirty="0" smtClean="0"/>
              <a:t>High School Diploma				</a:t>
            </a:r>
            <a:r>
              <a:rPr lang="en-US" dirty="0" smtClean="0">
                <a:solidFill>
                  <a:schemeClr val="bg1"/>
                </a:solidFill>
              </a:rPr>
              <a:t>$33,852</a:t>
            </a:r>
          </a:p>
          <a:p>
            <a:pPr>
              <a:buNone/>
            </a:pPr>
            <a:r>
              <a:rPr lang="en-US" dirty="0" smtClean="0"/>
              <a:t>Some College no degree			</a:t>
            </a:r>
            <a:r>
              <a:rPr lang="en-US" dirty="0" smtClean="0">
                <a:solidFill>
                  <a:schemeClr val="bg1"/>
                </a:solidFill>
              </a:rPr>
              <a:t>$37,804</a:t>
            </a:r>
          </a:p>
          <a:p>
            <a:pPr>
              <a:buNone/>
            </a:pPr>
            <a:r>
              <a:rPr lang="en-US" dirty="0" smtClean="0"/>
              <a:t>Associate Degree (2 years of college)	</a:t>
            </a:r>
            <a:r>
              <a:rPr lang="en-US" dirty="0" smtClean="0">
                <a:solidFill>
                  <a:schemeClr val="bg1"/>
                </a:solidFill>
              </a:rPr>
              <a:t>$40,404</a:t>
            </a:r>
          </a:p>
          <a:p>
            <a:pPr>
              <a:buNone/>
            </a:pPr>
            <a:r>
              <a:rPr lang="en-US" dirty="0" smtClean="0"/>
              <a:t>Bachelor’s Degree (4 years of college)	</a:t>
            </a:r>
            <a:r>
              <a:rPr lang="en-US" dirty="0" smtClean="0">
                <a:solidFill>
                  <a:schemeClr val="bg1"/>
                </a:solidFill>
              </a:rPr>
              <a:t>$57,616</a:t>
            </a:r>
          </a:p>
          <a:p>
            <a:pPr>
              <a:buNone/>
            </a:pPr>
            <a:r>
              <a:rPr lang="en-US" dirty="0" smtClean="0"/>
              <a:t>Graduate Degree (More than 4 years)	</a:t>
            </a:r>
            <a:r>
              <a:rPr lang="en-US" dirty="0" smtClean="0">
                <a:solidFill>
                  <a:schemeClr val="bg1"/>
                </a:solidFill>
              </a:rPr>
              <a:t>$69,108</a:t>
            </a:r>
          </a:p>
          <a:p>
            <a:pPr>
              <a:buNone/>
            </a:pPr>
            <a:r>
              <a:rPr lang="en-US" dirty="0" smtClean="0"/>
              <a:t>Doctoral Degree					</a:t>
            </a:r>
            <a:r>
              <a:rPr lang="en-US" dirty="0" smtClean="0">
                <a:solidFill>
                  <a:schemeClr val="bg1"/>
                </a:solidFill>
              </a:rPr>
              <a:t>$84,396</a:t>
            </a:r>
          </a:p>
          <a:p>
            <a:pPr>
              <a:buNone/>
            </a:pPr>
            <a:r>
              <a:rPr lang="en-US" dirty="0" smtClean="0"/>
              <a:t>Professional Degree				</a:t>
            </a:r>
            <a:r>
              <a:rPr lang="en-US" dirty="0" smtClean="0">
                <a:solidFill>
                  <a:schemeClr val="bg1"/>
                </a:solidFill>
              </a:rPr>
              <a:t>$89,128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Bureau of Labor Statistics, 2013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026" name="Picture 2" descr="C:\Documents and Settings\msimas\Local Settings\Temporary Internet Files\Content.IE5\WEDMUUKE\MCj042446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57200"/>
            <a:ext cx="1066801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46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FEA44"/>
                </a:solidFill>
              </a:rPr>
              <a:t>Tracy Unified School District’s </a:t>
            </a:r>
            <a:br>
              <a:rPr lang="en-US" sz="3200" b="1" dirty="0" smtClean="0">
                <a:solidFill>
                  <a:srgbClr val="9FEA44"/>
                </a:solidFill>
              </a:rPr>
            </a:br>
            <a:r>
              <a:rPr lang="en-US" sz="3200" b="1" dirty="0" smtClean="0">
                <a:solidFill>
                  <a:srgbClr val="9FEA44"/>
                </a:solidFill>
              </a:rPr>
              <a:t>Graduation Requirements</a:t>
            </a:r>
            <a:endParaRPr lang="en-US" sz="3200" b="1" dirty="0">
              <a:solidFill>
                <a:srgbClr val="9FEA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English </a:t>
            </a:r>
            <a:r>
              <a:rPr lang="en-US" sz="2800" dirty="0" smtClean="0">
                <a:solidFill>
                  <a:schemeClr val="bg1"/>
                </a:solidFill>
              </a:rPr>
              <a:t>– 40 credits </a:t>
            </a:r>
            <a:r>
              <a:rPr lang="en-US" sz="2800" dirty="0" smtClean="0"/>
              <a:t>(4 years)</a:t>
            </a:r>
          </a:p>
          <a:p>
            <a:r>
              <a:rPr lang="en-US" sz="2800" dirty="0" smtClean="0"/>
              <a:t>Social Studies – </a:t>
            </a:r>
            <a:r>
              <a:rPr lang="en-US" sz="2800" dirty="0" smtClean="0">
                <a:solidFill>
                  <a:schemeClr val="bg1"/>
                </a:solidFill>
              </a:rPr>
              <a:t>30 credits </a:t>
            </a:r>
            <a:r>
              <a:rPr lang="en-US" sz="2800" dirty="0" smtClean="0"/>
              <a:t>(3 years)</a:t>
            </a:r>
          </a:p>
          <a:p>
            <a:r>
              <a:rPr lang="en-US" sz="2800" dirty="0" smtClean="0"/>
              <a:t>Science – </a:t>
            </a:r>
            <a:r>
              <a:rPr lang="en-US" sz="2800" dirty="0" smtClean="0">
                <a:solidFill>
                  <a:schemeClr val="bg1"/>
                </a:solidFill>
              </a:rPr>
              <a:t>30 credits </a:t>
            </a:r>
            <a:r>
              <a:rPr lang="en-US" sz="2800" dirty="0" smtClean="0"/>
              <a:t>(3 years)</a:t>
            </a:r>
          </a:p>
          <a:p>
            <a:r>
              <a:rPr lang="en-US" sz="2800" dirty="0" smtClean="0"/>
              <a:t>Math – </a:t>
            </a:r>
            <a:r>
              <a:rPr lang="en-US" sz="2800" dirty="0" smtClean="0">
                <a:solidFill>
                  <a:schemeClr val="bg1"/>
                </a:solidFill>
              </a:rPr>
              <a:t>20 credits </a:t>
            </a:r>
            <a:r>
              <a:rPr lang="en-US" sz="2800" dirty="0" smtClean="0"/>
              <a:t>(2 years)</a:t>
            </a:r>
          </a:p>
          <a:p>
            <a:r>
              <a:rPr lang="en-US" sz="2800" dirty="0" smtClean="0"/>
              <a:t>Fine arts or Foreign Lang. – </a:t>
            </a:r>
            <a:r>
              <a:rPr lang="en-US" sz="2800" dirty="0" smtClean="0">
                <a:solidFill>
                  <a:schemeClr val="bg1"/>
                </a:solidFill>
              </a:rPr>
              <a:t>10 credits </a:t>
            </a:r>
            <a:r>
              <a:rPr lang="en-US" sz="2800" dirty="0" smtClean="0"/>
              <a:t>(1 year)</a:t>
            </a:r>
          </a:p>
          <a:p>
            <a:r>
              <a:rPr lang="en-US" sz="2800" dirty="0" smtClean="0"/>
              <a:t>PE – </a:t>
            </a:r>
            <a:r>
              <a:rPr lang="en-US" sz="2800" dirty="0" smtClean="0">
                <a:solidFill>
                  <a:schemeClr val="bg1"/>
                </a:solidFill>
              </a:rPr>
              <a:t>20 credits </a:t>
            </a:r>
            <a:r>
              <a:rPr lang="en-US" sz="2800" dirty="0" smtClean="0"/>
              <a:t>(2 years)</a:t>
            </a:r>
          </a:p>
          <a:p>
            <a:r>
              <a:rPr lang="en-US" sz="2800" dirty="0" smtClean="0"/>
              <a:t>Technology – must pass an on-line course</a:t>
            </a:r>
          </a:p>
          <a:p>
            <a:r>
              <a:rPr lang="en-US" sz="2800" dirty="0" smtClean="0"/>
              <a:t>Required courses: </a:t>
            </a:r>
            <a:r>
              <a:rPr lang="en-US" sz="2800" dirty="0" smtClean="0">
                <a:solidFill>
                  <a:schemeClr val="bg1"/>
                </a:solidFill>
              </a:rPr>
              <a:t>150</a:t>
            </a:r>
            <a:r>
              <a:rPr lang="en-US" sz="2800" dirty="0" smtClean="0"/>
              <a:t> total credits</a:t>
            </a:r>
          </a:p>
          <a:p>
            <a:r>
              <a:rPr lang="en-US" sz="2800" dirty="0" smtClean="0"/>
              <a:t>Elective coursework: </a:t>
            </a:r>
            <a:r>
              <a:rPr lang="en-US" sz="2800" dirty="0" smtClean="0">
                <a:solidFill>
                  <a:schemeClr val="bg1"/>
                </a:solidFill>
              </a:rPr>
              <a:t>70</a:t>
            </a:r>
            <a:r>
              <a:rPr lang="en-US" sz="2800" dirty="0" smtClean="0"/>
              <a:t> total credits</a:t>
            </a:r>
          </a:p>
          <a:p>
            <a:pPr>
              <a:buNone/>
            </a:pPr>
            <a:r>
              <a:rPr lang="en-US" sz="2800" dirty="0" smtClean="0"/>
              <a:t>_______________________________</a:t>
            </a:r>
          </a:p>
          <a:p>
            <a:pPr>
              <a:buNone/>
            </a:pPr>
            <a:r>
              <a:rPr lang="en-US" sz="2800" dirty="0" smtClean="0"/>
              <a:t>TOTAL  CREDITS NEEDED : </a:t>
            </a:r>
            <a:r>
              <a:rPr lang="en-US" sz="2800" dirty="0" smtClean="0">
                <a:solidFill>
                  <a:schemeClr val="bg1"/>
                </a:solidFill>
              </a:rPr>
              <a:t>220</a:t>
            </a:r>
          </a:p>
          <a:p>
            <a:endParaRPr lang="en-US" dirty="0"/>
          </a:p>
        </p:txBody>
      </p:sp>
      <p:pic>
        <p:nvPicPr>
          <p:cNvPr id="3074" name="Picture 2" descr="C:\Documents and Settings\msimas\Local Settings\Temporary Internet Files\Content.IE5\LYZK9LVO\MPj043949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191000"/>
            <a:ext cx="1921458" cy="2209800"/>
          </a:xfrm>
          <a:prstGeom prst="rect">
            <a:avLst/>
          </a:prstGeom>
          <a:noFill/>
        </p:spPr>
      </p:pic>
      <p:pic>
        <p:nvPicPr>
          <p:cNvPr id="3077" name="Picture 5" descr="C:\Documents and Settings\msimas\Local Settings\Temporary Internet Files\Content.IE5\P7ECQ1DO\MCj03985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1950415" cy="1160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569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8th Grade Retention/Promotion and  Transition to High School</vt:lpstr>
      <vt:lpstr>ACT report The Forgotten Middle states:</vt:lpstr>
      <vt:lpstr>Consider This:</vt:lpstr>
      <vt:lpstr>Strategies for School Success</vt:lpstr>
      <vt:lpstr>Middle School Grades &amp; High School Registration</vt:lpstr>
      <vt:lpstr> Promotion/Retention </vt:lpstr>
      <vt:lpstr>Discipline and 8th Grade Promotion  Activities</vt:lpstr>
      <vt:lpstr>U.S. Average Annual Earnings  Related to Education </vt:lpstr>
      <vt:lpstr>Tracy Unified School District’s  Graduation Requirements</vt:lpstr>
      <vt:lpstr>High School Graduation</vt:lpstr>
      <vt:lpstr>California High School Exit Exam (CAHSEE)</vt:lpstr>
      <vt:lpstr>College Entrance Requirements</vt:lpstr>
    </vt:vector>
  </TitlesOfParts>
  <Company>TUSD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Retention/Promotion and  Transition to High School</dc:title>
  <dc:creator>msimas</dc:creator>
  <cp:lastModifiedBy>Simas, Michelle</cp:lastModifiedBy>
  <cp:revision>15</cp:revision>
  <dcterms:created xsi:type="dcterms:W3CDTF">2012-09-28T17:01:56Z</dcterms:created>
  <dcterms:modified xsi:type="dcterms:W3CDTF">2014-08-21T21:28:41Z</dcterms:modified>
</cp:coreProperties>
</file>