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90" r:id="rId4"/>
    <p:sldId id="296" r:id="rId5"/>
    <p:sldId id="298" r:id="rId6"/>
    <p:sldId id="295" r:id="rId7"/>
    <p:sldId id="261" r:id="rId8"/>
    <p:sldId id="265" r:id="rId9"/>
    <p:sldId id="300" r:id="rId10"/>
    <p:sldId id="273" r:id="rId11"/>
    <p:sldId id="282" r:id="rId12"/>
    <p:sldId id="283" r:id="rId13"/>
    <p:sldId id="284" r:id="rId14"/>
    <p:sldId id="275" r:id="rId15"/>
    <p:sldId id="27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9754C08-6F40-43C2-B823-25C4FEDCF090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ADBB7230-088C-4AFE-876B-33D45D83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FB4A7D40-818C-4D20-8C73-67DEA4EE50A6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DA92FE17-ECF2-4CB2-978E-F77CA3683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Students</a:t>
            </a:r>
            <a:r>
              <a:rPr lang="en-US" b="1" baseline="0" dirty="0" smtClean="0"/>
              <a:t> will need to take out their agendas and a sheet of paper.</a:t>
            </a:r>
            <a:endParaRPr lang="en-US" b="1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does ‘best is in the middle’ fit for 7</a:t>
            </a:r>
            <a:r>
              <a:rPr lang="en-US" baseline="30000" dirty="0" smtClean="0"/>
              <a:t>th</a:t>
            </a:r>
            <a:r>
              <a:rPr lang="en-US" dirty="0" smtClean="0"/>
              <a:t> grade?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new nervous 6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or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who have one foot in the door and out the door</a:t>
            </a:r>
          </a:p>
          <a:p>
            <a:r>
              <a:rPr lang="en-US" baseline="0" dirty="0" smtClean="0"/>
              <a:t>This is your year to really feel comfortable in MS and enjoy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04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some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58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October is national</a:t>
            </a:r>
            <a:r>
              <a:rPr lang="en-US" baseline="0" dirty="0" smtClean="0"/>
              <a:t> </a:t>
            </a:r>
            <a:r>
              <a:rPr lang="en-US" dirty="0" smtClean="0"/>
              <a:t>anti-bullying month. Do you know anyone who is not enjoying school because of </a:t>
            </a:r>
            <a:r>
              <a:rPr lang="en-US" baseline="0" dirty="0" smtClean="0"/>
              <a:t>bullying?</a:t>
            </a:r>
          </a:p>
          <a:p>
            <a:r>
              <a:rPr lang="en-US" baseline="0" dirty="0" smtClean="0"/>
              <a:t>Are you aware of the different kinds of bullying such as physical, emotional, verbal, and cyber?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1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was sort of a challenge to decide</a:t>
            </a:r>
            <a:r>
              <a:rPr lang="en-US" baseline="0" dirty="0" smtClean="0"/>
              <a:t> what information would be most helpful to you.</a:t>
            </a:r>
          </a:p>
          <a:p>
            <a:r>
              <a:rPr lang="en-US" baseline="0" dirty="0" smtClean="0"/>
              <a:t>6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need to know how MS works,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need promotion and HS info</a:t>
            </a:r>
          </a:p>
          <a:p>
            <a:r>
              <a:rPr lang="en-US" baseline="0" dirty="0" smtClean="0"/>
              <a:t>How is 7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different from 6</a:t>
            </a:r>
            <a:r>
              <a:rPr lang="en-US" baseline="30000" dirty="0" smtClean="0"/>
              <a:t>th</a:t>
            </a:r>
            <a:r>
              <a:rPr lang="en-US" baseline="0" dirty="0" smtClean="0"/>
              <a:t>?  (more projects, more teachers)  Was 6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easier? How? </a:t>
            </a:r>
          </a:p>
          <a:p>
            <a:r>
              <a:rPr lang="en-US" baseline="0" dirty="0" smtClean="0"/>
              <a:t>These are some of the things we are going to talk about today. If at the end you feel </a:t>
            </a:r>
            <a:r>
              <a:rPr lang="en-US" baseline="0" dirty="0" smtClean="0"/>
              <a:t>that </a:t>
            </a:r>
            <a:r>
              <a:rPr lang="en-US" baseline="0" dirty="0" smtClean="0"/>
              <a:t>I missed something big about 7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grade, let me know.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</a:t>
            </a:r>
            <a:r>
              <a:rPr lang="en-US" baseline="0" dirty="0" smtClean="0"/>
              <a:t> organized is important, it helps you know what you need to get done and then how to find it so you can turn it in and get points!!</a:t>
            </a:r>
          </a:p>
          <a:p>
            <a:r>
              <a:rPr lang="en-US" baseline="0" dirty="0" smtClean="0"/>
              <a:t>When we talk about organization, we have to talk about your stuff.</a:t>
            </a:r>
          </a:p>
          <a:p>
            <a:r>
              <a:rPr lang="en-US" baseline="0" dirty="0" smtClean="0"/>
              <a:t>It is important to clean out your backpack at least once a week!</a:t>
            </a:r>
          </a:p>
          <a:p>
            <a:r>
              <a:rPr lang="en-US" baseline="0" dirty="0" smtClean="0"/>
              <a:t>What are some school supplies that can help you be organized?</a:t>
            </a:r>
          </a:p>
          <a:p>
            <a:r>
              <a:rPr lang="en-US" baseline="0" dirty="0" smtClean="0"/>
              <a:t>The ticking clock represents how much time you have in a day. It is like your allowance, do you spend it wisely or do you waste it?</a:t>
            </a:r>
          </a:p>
          <a:p>
            <a:r>
              <a:rPr lang="en-US" baseline="0" dirty="0" smtClean="0"/>
              <a:t>How many hours are there between end of school and going to sleep?</a:t>
            </a:r>
          </a:p>
          <a:p>
            <a:r>
              <a:rPr lang="en-US" baseline="0" dirty="0" smtClean="0"/>
              <a:t>What are some things that will take up that time?</a:t>
            </a:r>
          </a:p>
          <a:p>
            <a:r>
              <a:rPr lang="en-US" baseline="0" dirty="0" smtClean="0"/>
              <a:t>The question is how to get it all done! </a:t>
            </a:r>
          </a:p>
          <a:p>
            <a:r>
              <a:rPr lang="en-US" baseline="0" dirty="0" smtClean="0"/>
              <a:t>It can help to make a schedule. How could we do this? Is the it going to be the same every day?</a:t>
            </a:r>
          </a:p>
          <a:p>
            <a:r>
              <a:rPr lang="en-US" baseline="0" dirty="0" smtClean="0"/>
              <a:t>What are some things that you would put on your schedule?</a:t>
            </a:r>
          </a:p>
          <a:p>
            <a:r>
              <a:rPr lang="en-US" baseline="0" dirty="0" smtClean="0"/>
              <a:t>What does prioritize mean?</a:t>
            </a:r>
          </a:p>
          <a:p>
            <a:r>
              <a:rPr lang="en-US" baseline="0" dirty="0" smtClean="0"/>
              <a:t>So what should be first on the list? Then what? How much time should each thing get?</a:t>
            </a:r>
          </a:p>
          <a:p>
            <a:r>
              <a:rPr lang="en-US" baseline="0" dirty="0" smtClean="0"/>
              <a:t>What page can we find October’s monthly calendar in your agenda? (pg. 7) Your whole month at a glance</a:t>
            </a:r>
          </a:p>
          <a:p>
            <a:pPr defTabSz="914334">
              <a:defRPr/>
            </a:pPr>
            <a:r>
              <a:rPr lang="en-US" dirty="0">
                <a:solidFill>
                  <a:prstClr val="black"/>
                </a:solidFill>
              </a:rPr>
              <a:t>We get into trouble if we spend 3 hours on electronics and 15 minutes on homework.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1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sake of example we have a book report to do.</a:t>
            </a:r>
          </a:p>
          <a:p>
            <a:r>
              <a:rPr lang="en-US" dirty="0" smtClean="0"/>
              <a:t>What is the first thing</a:t>
            </a:r>
            <a:r>
              <a:rPr lang="en-US" baseline="0" dirty="0" smtClean="0"/>
              <a:t> you need to do on a book report after you pick out your book?</a:t>
            </a:r>
          </a:p>
          <a:p>
            <a:r>
              <a:rPr lang="en-US" baseline="0" dirty="0" smtClean="0"/>
              <a:t>Studying for tests is important.</a:t>
            </a:r>
          </a:p>
          <a:p>
            <a:r>
              <a:rPr lang="en-US" baseline="0" dirty="0" smtClean="0"/>
              <a:t>What tends to happen when we wait until the last minute on a report or project</a:t>
            </a:r>
            <a:r>
              <a:rPr lang="en-US" baseline="0" dirty="0" smtClean="0"/>
              <a:t>?</a:t>
            </a:r>
          </a:p>
          <a:p>
            <a:r>
              <a:rPr lang="en-US" b="1" baseline="0" dirty="0" smtClean="0"/>
              <a:t>Students will break down an upcoming project if there is one.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47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no easy way around homework, you just have to get</a:t>
            </a:r>
            <a:r>
              <a:rPr lang="en-US" baseline="0" dirty="0" smtClean="0"/>
              <a:t> it done. </a:t>
            </a:r>
          </a:p>
          <a:p>
            <a:r>
              <a:rPr lang="en-US" baseline="0" dirty="0" smtClean="0"/>
              <a:t>These things can help.  What is a habit? What are some examples? Go ahead and cross your arms, cross them the other way. Weird, huh?</a:t>
            </a:r>
          </a:p>
          <a:p>
            <a:r>
              <a:rPr lang="en-US" baseline="0" dirty="0" smtClean="0"/>
              <a:t>If you need to change a bad habit into a good habit it can feel weird for awhile, but eventually it will feel normal.</a:t>
            </a:r>
          </a:p>
          <a:p>
            <a:r>
              <a:rPr lang="en-US" baseline="0" dirty="0" smtClean="0"/>
              <a:t>What would be the best time to do your homework?</a:t>
            </a:r>
          </a:p>
          <a:p>
            <a:r>
              <a:rPr lang="en-US" baseline="0" dirty="0" smtClean="0"/>
              <a:t>Where you do your homework is also important. Is it free from distractions?</a:t>
            </a:r>
          </a:p>
          <a:p>
            <a:r>
              <a:rPr lang="en-US" baseline="0" dirty="0" smtClean="0"/>
              <a:t>Helps to have an organized space. I always recommend to have all the supplies you need so you aren’t wasting time hunting for things.</a:t>
            </a:r>
          </a:p>
          <a:p>
            <a:r>
              <a:rPr lang="en-US" baseline="0" dirty="0" smtClean="0"/>
              <a:t>Try to unplug long enough to get your homework done.</a:t>
            </a:r>
          </a:p>
          <a:p>
            <a:r>
              <a:rPr lang="en-US" baseline="0" dirty="0" smtClean="0"/>
              <a:t>Easiest vs. difficult, what works best?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2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you ever heard of a SMART Goal?</a:t>
            </a:r>
          </a:p>
          <a:p>
            <a:r>
              <a:rPr lang="en-US" baseline="0" dirty="0" smtClean="0"/>
              <a:t>What is a goal? Something you intend to do or want to achieve – you strive for it.</a:t>
            </a:r>
          </a:p>
          <a:p>
            <a:r>
              <a:rPr lang="en-US" baseline="0" dirty="0" smtClean="0"/>
              <a:t>There are actually 2 types of goals, short term and long term.  ST- do well on tomorrow’s spelling test LT- graduate from HS</a:t>
            </a:r>
          </a:p>
          <a:p>
            <a:r>
              <a:rPr lang="en-US" baseline="0" dirty="0" smtClean="0"/>
              <a:t>Specific – state exactly what you want to achieve. Goals are not vague or confusing.</a:t>
            </a:r>
          </a:p>
          <a:p>
            <a:r>
              <a:rPr lang="en-US" baseline="0" dirty="0" smtClean="0"/>
              <a:t>Does anyone have a goal to buy something in the near future?</a:t>
            </a:r>
          </a:p>
          <a:p>
            <a:r>
              <a:rPr lang="en-US" baseline="0" dirty="0" smtClean="0"/>
              <a:t>Measurable – what are we going to save up for and what is our deadline? </a:t>
            </a:r>
          </a:p>
          <a:p>
            <a:r>
              <a:rPr lang="en-US" baseline="0" dirty="0" smtClean="0"/>
              <a:t>Action-oriented – How will we save up for it, how much and how often?</a:t>
            </a:r>
          </a:p>
          <a:p>
            <a:r>
              <a:rPr lang="en-US" baseline="0" dirty="0" smtClean="0"/>
              <a:t>Realistic- Could we buy a Ferrari in the same time frame?</a:t>
            </a:r>
          </a:p>
          <a:p>
            <a:r>
              <a:rPr lang="en-US" baseline="0" dirty="0" smtClean="0"/>
              <a:t>Timely, enough time but not too much time.</a:t>
            </a:r>
          </a:p>
          <a:p>
            <a:r>
              <a:rPr lang="en-US" baseline="0" dirty="0" smtClean="0"/>
              <a:t>What are some academic goals that are important in middle school</a:t>
            </a:r>
            <a:r>
              <a:rPr lang="en-US" baseline="0" dirty="0" smtClean="0"/>
              <a:t>?</a:t>
            </a:r>
          </a:p>
          <a:p>
            <a:r>
              <a:rPr lang="en-US" b="1" baseline="0" dirty="0" smtClean="0"/>
              <a:t>Students will work with a partner to quickly come up with an academic goal and turn it into a SMART goal.</a:t>
            </a:r>
            <a:endParaRPr lang="en-US" b="1" baseline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connection between what you earn and your level of education</a:t>
            </a:r>
            <a:r>
              <a:rPr lang="en-US" baseline="0" dirty="0" smtClean="0"/>
              <a:t> or training.</a:t>
            </a:r>
          </a:p>
          <a:p>
            <a:r>
              <a:rPr lang="en-US" baseline="0" dirty="0" smtClean="0"/>
              <a:t>This is a great time for you to explore careers by interviewing people you know and thinking about your interests.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1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</a:t>
            </a:r>
            <a:r>
              <a:rPr lang="en-US" baseline="0" dirty="0" smtClean="0"/>
              <a:t>h and everyone of you contributes to our school community based on your behavior and how you treat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6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Life can get busy and complicated</a:t>
            </a:r>
            <a:r>
              <a:rPr lang="en-US" baseline="0" dirty="0" smtClean="0"/>
              <a:t> with lots of other stuff going on in your life that affects your stress level and how well you can concentrate in school. Divorce, death of a loved one, money problems, having to move, or not getting along with friends and family are just some issues that can be hard to deal with . So how do you cope with things you often can not control?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2FE17-ECF2-4CB2-978E-F77CA36835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5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21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89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3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19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59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5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09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85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8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6F19-8D2A-4356-930C-91A02C50C29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64F1-6855-4CDE-995E-186DEE305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2400-DC90-4051-A3D8-7AA81F8E27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1047-AC8F-4EAB-A05E-FA59E4FB6A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7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gif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itsmylife/video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itsmylife/vide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 7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4800" b="1" dirty="0" smtClean="0">
                <a:solidFill>
                  <a:schemeClr val="bg1"/>
                </a:solidFill>
              </a:rPr>
              <a:t> Grade Seminar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Best is in the Middle</a:t>
            </a:r>
            <a:endParaRPr lang="en-US" dirty="0"/>
          </a:p>
        </p:txBody>
      </p:sp>
      <p:pic>
        <p:nvPicPr>
          <p:cNvPr id="5128" name="Picture 8" descr="C:\Documents and Settings\msimas\Local Settings\Temporary Internet Files\Content.IE5\QL94BCFV\MCj04107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819400"/>
            <a:ext cx="2514600" cy="2057400"/>
          </a:xfrm>
          <a:prstGeom prst="rect">
            <a:avLst/>
          </a:prstGeom>
          <a:noFill/>
        </p:spPr>
      </p:pic>
      <p:pic>
        <p:nvPicPr>
          <p:cNvPr id="5129" name="Picture 9" descr="C:\Documents and Settings\msimas\Local Settings\Temporary Internet Files\Content.IE5\3H7FPUFI\MCj03974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76600"/>
            <a:ext cx="1905000" cy="1295400"/>
          </a:xfrm>
          <a:prstGeom prst="rect">
            <a:avLst/>
          </a:prstGeom>
          <a:noFill/>
        </p:spPr>
      </p:pic>
      <p:pic>
        <p:nvPicPr>
          <p:cNvPr id="5130" name="Picture 10" descr="C:\Documents and Settings\msimas\Local Settings\Temporary Internet Files\Content.IE5\DI0IC613\MCj0366654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200400"/>
            <a:ext cx="1809598" cy="1484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Getting Through Middle School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Character Counts!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Trustworthiness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							</a:t>
            </a:r>
            <a:r>
              <a:rPr lang="en-US" sz="3600" b="1" dirty="0" smtClean="0">
                <a:solidFill>
                  <a:srgbClr val="7030A0"/>
                </a:solidFill>
              </a:rPr>
              <a:t>Citizenship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				</a:t>
            </a:r>
            <a:r>
              <a:rPr lang="en-US" sz="3600" b="1" dirty="0" smtClean="0">
                <a:solidFill>
                  <a:srgbClr val="00B050"/>
                </a:solidFill>
              </a:rPr>
              <a:t>Responsibility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Respect</a:t>
            </a:r>
            <a:r>
              <a:rPr lang="en-US" sz="3600" dirty="0" smtClean="0">
                <a:solidFill>
                  <a:schemeClr val="bg1"/>
                </a:solidFill>
              </a:rPr>
              <a:t>					</a:t>
            </a:r>
            <a:r>
              <a:rPr lang="en-US" sz="3600" b="1" dirty="0" smtClean="0">
                <a:solidFill>
                  <a:schemeClr val="bg1"/>
                </a:solidFill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Caring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					</a:t>
            </a:r>
            <a:r>
              <a:rPr lang="en-US" sz="3600" b="1" dirty="0" smtClean="0">
                <a:solidFill>
                  <a:schemeClr val="bg1"/>
                </a:solidFill>
              </a:rPr>
              <a:t>      </a:t>
            </a:r>
            <a:r>
              <a:rPr lang="en-US" sz="3600" b="1" dirty="0" smtClean="0">
                <a:solidFill>
                  <a:schemeClr val="accent6"/>
                </a:solidFill>
              </a:rPr>
              <a:t>Fairness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pic>
        <p:nvPicPr>
          <p:cNvPr id="13314" name="Picture 2" descr="C:\Documents and Settings\msimas\Local Settings\Temporary Internet Files\Content.IE5\79U12T2Y\MPj043925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2133600" cy="1981200"/>
          </a:xfrm>
          <a:prstGeom prst="rect">
            <a:avLst/>
          </a:prstGeom>
          <a:noFill/>
        </p:spPr>
      </p:pic>
      <p:pic>
        <p:nvPicPr>
          <p:cNvPr id="1026" name="Picture 2" descr="C:\Documents and Settings\msimas\Local Settings\Temporary Internet Files\Content.IE5\4C3IY0RO\MCj04136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419600"/>
            <a:ext cx="1600200" cy="1524000"/>
          </a:xfrm>
          <a:prstGeom prst="rect">
            <a:avLst/>
          </a:prstGeom>
          <a:noFill/>
        </p:spPr>
      </p:pic>
      <p:pic>
        <p:nvPicPr>
          <p:cNvPr id="1027" name="Picture 3" descr="C:\Documents and Settings\msimas\Local Settings\Temporary Internet Files\Content.IE5\WEDMUUKE\MCj0438221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895600"/>
            <a:ext cx="1914525" cy="1600200"/>
          </a:xfrm>
          <a:prstGeom prst="rect">
            <a:avLst/>
          </a:prstGeom>
          <a:noFill/>
        </p:spPr>
      </p:pic>
      <p:pic>
        <p:nvPicPr>
          <p:cNvPr id="1028" name="Picture 4" descr="C:\Documents and Settings\msimas\Local Settings\Temporary Internet Files\Content.IE5\3H7FPUFI\MPj0437336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438400"/>
            <a:ext cx="1905000" cy="1496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202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Else Is Going On??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5"/>
            <a:r>
              <a:rPr lang="en-US" sz="2800" dirty="0" smtClean="0"/>
              <a:t>	Anger</a:t>
            </a:r>
          </a:p>
          <a:p>
            <a:pPr lvl="5"/>
            <a:r>
              <a:rPr lang="en-US" sz="2800" dirty="0" smtClean="0"/>
              <a:t>   Depression</a:t>
            </a:r>
          </a:p>
          <a:p>
            <a:pPr lvl="5"/>
            <a:r>
              <a:rPr lang="en-US" sz="2800" dirty="0" smtClean="0"/>
              <a:t>   Dealing with conflicts</a:t>
            </a:r>
          </a:p>
          <a:p>
            <a:pPr lvl="5"/>
            <a:r>
              <a:rPr lang="en-US" sz="2800" dirty="0" smtClean="0"/>
              <a:t>   Problems outside of school</a:t>
            </a:r>
          </a:p>
          <a:p>
            <a:pPr lvl="5"/>
            <a:r>
              <a:rPr lang="en-US" sz="2800" dirty="0" smtClean="0"/>
              <a:t>   Harassment/Intimidation</a:t>
            </a:r>
            <a:r>
              <a:rPr lang="en-US" sz="2800" dirty="0" smtClean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4098" name="Picture 2" descr="C:\Documents and Settings\msimas\Local Settings\Temporary Internet Files\Content.IE5\QL94BCFV\MCBD1065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219200"/>
            <a:ext cx="1371600" cy="1402994"/>
          </a:xfrm>
          <a:prstGeom prst="rect">
            <a:avLst/>
          </a:prstGeom>
          <a:noFill/>
        </p:spPr>
      </p:pic>
      <p:pic>
        <p:nvPicPr>
          <p:cNvPr id="4099" name="Picture 3" descr="C:\Documents and Settings\msimas\Local Settings\Temporary Internet Files\Content.IE5\QL94BCFV\MCj00890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286000"/>
            <a:ext cx="1600200" cy="1593799"/>
          </a:xfrm>
          <a:prstGeom prst="rect">
            <a:avLst/>
          </a:prstGeom>
          <a:noFill/>
        </p:spPr>
      </p:pic>
      <p:pic>
        <p:nvPicPr>
          <p:cNvPr id="4100" name="Picture 4" descr="C:\Documents and Settings\msimas\Local Settings\Temporary Internet Files\Content.IE5\P7ECQ1DO\MMj0236451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3352800"/>
            <a:ext cx="1524000" cy="1600200"/>
          </a:xfrm>
          <a:prstGeom prst="rect">
            <a:avLst/>
          </a:prstGeom>
          <a:noFill/>
        </p:spPr>
      </p:pic>
      <p:pic>
        <p:nvPicPr>
          <p:cNvPr id="4101" name="Picture 5" descr="C:\Documents and Settings\msimas\Local Settings\Temporary Internet Files\Content.IE5\3H7FPUFI\MCj0088740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4572000"/>
            <a:ext cx="1489075" cy="1527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779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To Do About 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                      Physical Outlet (Releasing)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Sports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Exercise</a:t>
            </a:r>
          </a:p>
          <a:p>
            <a:pPr algn="just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                      Creative Outlet (Expressing)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</a:t>
            </a:r>
            <a:r>
              <a:rPr lang="en-US" dirty="0" smtClean="0"/>
              <a:t>Journaling</a:t>
            </a:r>
          </a:p>
          <a:p>
            <a:pPr algn="just">
              <a:buNone/>
            </a:pPr>
            <a:r>
              <a:rPr lang="en-US" dirty="0" smtClean="0"/>
              <a:t>				      Poetry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Art work</a:t>
            </a:r>
          </a:p>
          <a:p>
            <a:pPr algn="just">
              <a:buNone/>
            </a:pPr>
            <a:r>
              <a:rPr lang="en-US" dirty="0" smtClean="0"/>
              <a:t>       			      Song writing</a:t>
            </a:r>
          </a:p>
          <a:p>
            <a:pPr lvl="4" algn="just">
              <a:buNone/>
            </a:pPr>
            <a:r>
              <a:rPr lang="en-US" sz="3500" dirty="0" smtClean="0">
                <a:solidFill>
                  <a:schemeClr val="bg1"/>
                </a:solidFill>
              </a:rPr>
              <a:t>   </a:t>
            </a:r>
            <a:r>
              <a:rPr lang="en-US" sz="3600" b="1" dirty="0" smtClean="0">
                <a:solidFill>
                  <a:schemeClr val="bg1"/>
                </a:solidFill>
              </a:rPr>
              <a:t>Talk to Someone You Can Trust</a:t>
            </a:r>
          </a:p>
          <a:p>
            <a:pPr lvl="4" algn="just">
              <a:buNone/>
            </a:pPr>
            <a:r>
              <a:rPr lang="en-US" sz="3500" dirty="0" smtClean="0">
                <a:solidFill>
                  <a:schemeClr val="bg1"/>
                </a:solidFill>
              </a:rPr>
              <a:t>		</a:t>
            </a:r>
            <a:r>
              <a:rPr lang="en-US" sz="3500" dirty="0" smtClean="0"/>
              <a:t>     Parent </a:t>
            </a:r>
          </a:p>
          <a:p>
            <a:pPr lvl="4" algn="just">
              <a:buNone/>
            </a:pPr>
            <a:r>
              <a:rPr lang="en-US" sz="3500" dirty="0" smtClean="0"/>
              <a:t>		     Other relative</a:t>
            </a:r>
          </a:p>
          <a:p>
            <a:pPr lvl="4" algn="just">
              <a:buNone/>
            </a:pPr>
            <a:r>
              <a:rPr lang="en-US" sz="3500" dirty="0" smtClean="0"/>
              <a:t>	                  Counselor</a:t>
            </a:r>
          </a:p>
          <a:p>
            <a:pPr lvl="4" algn="just">
              <a:buNone/>
            </a:pPr>
            <a:r>
              <a:rPr lang="en-US" sz="3500" dirty="0" smtClean="0"/>
              <a:t>                      Coach</a:t>
            </a:r>
          </a:p>
          <a:p>
            <a:pPr lvl="4" algn="just">
              <a:buNone/>
            </a:pPr>
            <a:r>
              <a:rPr lang="en-US" sz="3500" dirty="0" smtClean="0"/>
              <a:t>		     Youth Pastor</a:t>
            </a:r>
          </a:p>
          <a:p>
            <a:pPr lvl="2" algn="just">
              <a:buNone/>
            </a:pPr>
            <a:r>
              <a:rPr lang="en-US" sz="3900" dirty="0" smtClean="0"/>
              <a:t>			     Friend 	</a:t>
            </a:r>
            <a:r>
              <a:rPr lang="en-US" sz="3900" dirty="0" smtClean="0">
                <a:solidFill>
                  <a:schemeClr val="bg1"/>
                </a:solidFill>
              </a:rPr>
              <a:t>			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lvl="4"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914400"/>
            <a:ext cx="1570776" cy="1730721"/>
          </a:xfrm>
          <a:prstGeom prst="rect">
            <a:avLst/>
          </a:prstGeom>
          <a:noFill/>
        </p:spPr>
      </p:pic>
      <p:pic>
        <p:nvPicPr>
          <p:cNvPr id="3075" name="Picture 3" descr="C:\Documents and Settings\msimas\Local Settings\Temporary Internet Files\Content.IE5\79U12T2Y\MCj041363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362200"/>
            <a:ext cx="1676400" cy="1844644"/>
          </a:xfrm>
          <a:prstGeom prst="rect">
            <a:avLst/>
          </a:prstGeom>
          <a:noFill/>
        </p:spPr>
      </p:pic>
      <p:pic>
        <p:nvPicPr>
          <p:cNvPr id="3076" name="Picture 4" descr="C:\Documents and Settings\msimas\Local Settings\Temporary Internet Files\Content.IE5\4C3IY0RO\MCj0297523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14800"/>
            <a:ext cx="17145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9851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 was only joking…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100" b="1" dirty="0" smtClean="0">
                <a:hlinkClick r:id="rId3"/>
              </a:rPr>
              <a:t> </a:t>
            </a:r>
            <a:r>
              <a:rPr lang="en-US" sz="3100" b="1" dirty="0" smtClean="0">
                <a:hlinkClick r:id="rId3"/>
              </a:rPr>
              <a:t>pbskids.org/</a:t>
            </a:r>
            <a:r>
              <a:rPr lang="en-US" sz="3100" b="1" dirty="0" err="1" smtClean="0">
                <a:hlinkClick r:id="rId3"/>
              </a:rPr>
              <a:t>itsmylife</a:t>
            </a:r>
            <a:r>
              <a:rPr lang="en-US" sz="3100" b="1" dirty="0" smtClean="0">
                <a:hlinkClick r:id="rId3"/>
              </a:rPr>
              <a:t>/video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Is someone making you feel badly?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Do you avoid coming to school?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Are you afraid to tell someone?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National Education Association states: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    </a:t>
            </a:r>
            <a:r>
              <a:rPr lang="en-US" dirty="0" smtClean="0"/>
              <a:t>160,000 students stay home each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/>
              <a:t>              day because they are afraid to come </a:t>
            </a:r>
          </a:p>
          <a:p>
            <a:pPr>
              <a:buNone/>
            </a:pPr>
            <a:r>
              <a:rPr lang="en-US" dirty="0" smtClean="0"/>
              <a:t>              to school.</a:t>
            </a:r>
          </a:p>
        </p:txBody>
      </p:sp>
      <p:pic>
        <p:nvPicPr>
          <p:cNvPr id="2055" name="Picture 7" descr="C:\Documents and Settings\msimas\Local Settings\Temporary Internet Files\Content.IE5\WEDMUUKE\MCj011147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524000"/>
            <a:ext cx="2590800" cy="17526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Steps to Take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69342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Address the person calmly.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Say, </a:t>
            </a:r>
            <a:r>
              <a:rPr lang="en-US" dirty="0" smtClean="0">
                <a:solidFill>
                  <a:schemeClr val="bg1"/>
                </a:solidFill>
              </a:rPr>
              <a:t>“I don’t want to have a problem with       you.”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Move away to an area with supervision.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Share situation with an adult at school.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Talk about it with parents at home.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What Doesn’t Help</a:t>
            </a:r>
          </a:p>
          <a:p>
            <a:pPr>
              <a:buNone/>
            </a:pPr>
            <a:r>
              <a:rPr lang="en-US" dirty="0" smtClean="0"/>
              <a:t>Bad mouthing the person</a:t>
            </a:r>
          </a:p>
          <a:p>
            <a:pPr>
              <a:buNone/>
            </a:pPr>
            <a:r>
              <a:rPr lang="en-US" dirty="0" smtClean="0"/>
              <a:t>Confronting the person</a:t>
            </a:r>
          </a:p>
          <a:p>
            <a:pPr>
              <a:buNone/>
            </a:pPr>
            <a:r>
              <a:rPr lang="en-US" dirty="0" smtClean="0"/>
              <a:t>Getting your friends involved</a:t>
            </a:r>
            <a:endParaRPr lang="en-US" dirty="0"/>
          </a:p>
        </p:txBody>
      </p:sp>
      <p:pic>
        <p:nvPicPr>
          <p:cNvPr id="1030" name="Picture 6" descr="C:\Documents and Settings\msimas\Local Settings\Temporary Internet Files\Content.IE5\DI0IC613\MCj043982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2743200" cy="2024063"/>
          </a:xfrm>
          <a:prstGeom prst="rect">
            <a:avLst/>
          </a:prstGeom>
          <a:noFill/>
        </p:spPr>
      </p:pic>
      <p:pic>
        <p:nvPicPr>
          <p:cNvPr id="1037" name="Picture 13" descr="C:\Documents and Settings\msimas\Local Settings\Temporary Internet Files\Content.IE5\DI0IC613\MPj022779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724400"/>
            <a:ext cx="2590800" cy="17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Don’t Stress, Find Success!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http://</a:t>
            </a:r>
            <a:r>
              <a:rPr lang="en-US" sz="2700" b="1" dirty="0" smtClean="0">
                <a:solidFill>
                  <a:schemeClr val="bg1"/>
                </a:solidFill>
                <a:hlinkClick r:id="rId3"/>
              </a:rPr>
              <a:t>pbskids.org/itsmylife/video</a:t>
            </a:r>
            <a:r>
              <a:rPr lang="en-US" sz="2700" b="1" dirty="0" smtClean="0">
                <a:solidFill>
                  <a:schemeClr val="bg1"/>
                </a:solidFill>
              </a:rPr>
              <a:t>/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/>
          </a:bodyPr>
          <a:lstStyle/>
          <a:p>
            <a:pPr lvl="6">
              <a:buFont typeface="Wingdings" pitchFamily="2" charset="2"/>
              <a:buChar char="ü"/>
            </a:pPr>
            <a:r>
              <a:rPr lang="en-US" sz="2800" dirty="0" smtClean="0"/>
              <a:t>Attendance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Homework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/>
              <a:t>Ask for help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Get organized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/>
              <a:t>Keep track of grades (Parent Portal)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Manage your time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/>
              <a:t>Hang out with friends who care about school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Set goals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Documents and Settings\msimas\Local Settings\Temporary Internet Files\Content.IE5\P7ECQ1DO\MPj043924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676400"/>
            <a:ext cx="2286000" cy="1401097"/>
          </a:xfrm>
          <a:prstGeom prst="rect">
            <a:avLst/>
          </a:prstGeom>
          <a:noFill/>
        </p:spPr>
      </p:pic>
      <p:pic>
        <p:nvPicPr>
          <p:cNvPr id="6148" name="Picture 4" descr="C:\Documents and Settings\msimas\Local Settings\Temporary Internet Files\Content.IE5\LYZK9LVO\MPj0439326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38600"/>
            <a:ext cx="2438400" cy="2029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23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Organized Without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Losing 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Your backpack is not 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-</a:t>
            </a:r>
            <a:r>
              <a:rPr lang="en-US" sz="1800" dirty="0" smtClean="0">
                <a:solidFill>
                  <a:schemeClr val="bg1"/>
                </a:solidFill>
              </a:rPr>
              <a:t>trash can, homework folder, refrigerator, or PE locker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Manage your mess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- </a:t>
            </a:r>
            <a:r>
              <a:rPr lang="en-US" sz="1800" dirty="0" smtClean="0">
                <a:solidFill>
                  <a:schemeClr val="bg1"/>
                </a:solidFill>
              </a:rPr>
              <a:t>clean out papers and unneeded items from folders and binders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/>
              <a:t>-</a:t>
            </a:r>
            <a:r>
              <a:rPr lang="en-US" sz="1800" dirty="0" smtClean="0">
                <a:solidFill>
                  <a:schemeClr val="bg1"/>
                </a:solidFill>
              </a:rPr>
              <a:t> use tools like subject dividers and pencil pouches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                   </a:t>
            </a:r>
            <a:r>
              <a:rPr lang="en-US" sz="2400" b="1" dirty="0" smtClean="0"/>
              <a:t>The Clock is Ticking…..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-</a:t>
            </a:r>
            <a:r>
              <a:rPr lang="en-US" sz="1800" dirty="0" smtClean="0">
                <a:solidFill>
                  <a:schemeClr val="bg1"/>
                </a:solidFill>
              </a:rPr>
              <a:t>Make a schedule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                   -</a:t>
            </a:r>
            <a:r>
              <a:rPr lang="en-US" sz="1800" dirty="0" smtClean="0">
                <a:solidFill>
                  <a:schemeClr val="bg1"/>
                </a:solidFill>
              </a:rPr>
              <a:t>Prioritize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en-US" sz="1600" dirty="0" smtClean="0"/>
              <a:t>What does that mean, anyways???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       </a:t>
            </a:r>
            <a:r>
              <a:rPr lang="en-US" sz="2800" dirty="0" smtClean="0"/>
              <a:t>-</a:t>
            </a:r>
            <a:r>
              <a:rPr lang="en-US" sz="1800" dirty="0" smtClean="0">
                <a:solidFill>
                  <a:schemeClr val="bg1"/>
                </a:solidFill>
              </a:rPr>
              <a:t>Use a monthly calendar</a:t>
            </a:r>
            <a:r>
              <a:rPr lang="en-US" sz="1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- </a:t>
            </a:r>
            <a:r>
              <a:rPr lang="en-US" sz="1800" dirty="0" smtClean="0">
                <a:solidFill>
                  <a:schemeClr val="bg1"/>
                </a:solidFill>
              </a:rPr>
              <a:t>Break down large projects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2800" dirty="0" smtClean="0"/>
              <a:t>- </a:t>
            </a:r>
            <a:r>
              <a:rPr lang="en-US" sz="1800" dirty="0" smtClean="0">
                <a:solidFill>
                  <a:schemeClr val="bg1"/>
                </a:solidFill>
              </a:rPr>
              <a:t>Reward Yourself </a:t>
            </a:r>
            <a:r>
              <a:rPr lang="en-US" sz="18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                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      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05" y="3932853"/>
            <a:ext cx="1871472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8321"/>
            <a:ext cx="1562318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6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270630" cy="6858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October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65459"/>
              </p:ext>
            </p:extLst>
          </p:nvPr>
        </p:nvGraphicFramePr>
        <p:xfrm>
          <a:off x="1066800" y="1524001"/>
          <a:ext cx="7010402" cy="590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1008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4</a:t>
                      </a:r>
                      <a:endParaRPr lang="en-US" dirty="0"/>
                    </a:p>
                  </a:txBody>
                  <a:tcPr/>
                </a:tc>
              </a:tr>
              <a:tr h="96696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6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Book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</a:rPr>
                        <a:t> Report Assigned</a:t>
                      </a:r>
                      <a:endParaRPr 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7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  <a:endParaRPr lang="en-US" sz="140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Read Chpt. 1 -3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work</a:t>
                      </a:r>
                      <a:endParaRPr lang="en-US" sz="140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Read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Chpt. 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4-6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9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B050"/>
                          </a:solidFill>
                        </a:rPr>
                        <a:t>Study for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10</a:t>
                      </a:r>
                    </a:p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Math test</a:t>
                      </a:r>
                    </a:p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</a:rPr>
                        <a:t>Spelling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</a:rPr>
                        <a:t> test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11</a:t>
                      </a:r>
                      <a:endParaRPr lang="en-US" dirty="0"/>
                    </a:p>
                  </a:txBody>
                  <a:tcPr/>
                </a:tc>
              </a:tr>
              <a:tr h="96696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13</a:t>
                      </a:r>
                    </a:p>
                    <a:p>
                      <a:r>
                        <a:rPr lang="en-US" sz="1400" dirty="0" smtClean="0"/>
                        <a:t>Other work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Read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accent2"/>
                          </a:solidFill>
                        </a:rPr>
                        <a:t>Chpt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. 7-9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14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Start Rough draft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15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Rough draft</a:t>
                      </a:r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16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Rough draft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18</a:t>
                      </a:r>
                      <a:endParaRPr lang="en-US" dirty="0"/>
                    </a:p>
                  </a:txBody>
                  <a:tcPr/>
                </a:tc>
              </a:tr>
              <a:tr h="96696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20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Finish draft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21</a:t>
                      </a:r>
                    </a:p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work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Rewrite</a:t>
                      </a:r>
                      <a:endParaRPr lang="en-US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22</a:t>
                      </a:r>
                    </a:p>
                    <a:p>
                      <a:r>
                        <a:rPr lang="en-US" sz="1400" dirty="0" smtClean="0"/>
                        <a:t>Other work</a:t>
                      </a:r>
                    </a:p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Rewrite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23</a:t>
                      </a:r>
                    </a:p>
                    <a:p>
                      <a:r>
                        <a:rPr lang="en-US" sz="1400" dirty="0" smtClean="0"/>
                        <a:t>Other work</a:t>
                      </a:r>
                    </a:p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Rewrite</a:t>
                      </a:r>
                    </a:p>
                    <a:p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24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Book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</a:rPr>
                        <a:t> Report  Due</a:t>
                      </a:r>
                      <a:endParaRPr lang="en-US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25</a:t>
                      </a:r>
                      <a:endParaRPr lang="en-US" dirty="0"/>
                    </a:p>
                  </a:txBody>
                  <a:tcPr/>
                </a:tc>
              </a:tr>
              <a:tr h="96696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1066800"/>
            <a:ext cx="701039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 </a:t>
            </a:r>
            <a:r>
              <a:rPr lang="en-US" dirty="0" smtClean="0">
                <a:solidFill>
                  <a:srgbClr val="4E5B6F"/>
                </a:solidFill>
              </a:rPr>
              <a:t>Sun           Mon          Tues           Wed           Thurs           Fri            Sat</a:t>
            </a:r>
            <a:endParaRPr lang="en-US" dirty="0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Homework: Just Do It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Make it a Habit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- Have a regular time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- Have a regular place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- Easiest vs. Difficult</a:t>
            </a:r>
          </a:p>
          <a:p>
            <a:r>
              <a:rPr lang="en-US" dirty="0" smtClean="0"/>
              <a:t>Dealing with Distractions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- Noise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- Siblings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- Electronics</a:t>
            </a:r>
          </a:p>
          <a:p>
            <a:r>
              <a:rPr lang="en-US" dirty="0" smtClean="0"/>
              <a:t>Pace Yourself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sz="2000" dirty="0" smtClean="0">
                <a:solidFill>
                  <a:schemeClr val="bg1"/>
                </a:solidFill>
              </a:rPr>
              <a:t>Take a break, Have a snack, Move around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1244"/>
            <a:ext cx="1396105" cy="1249788"/>
          </a:xfrm>
          <a:prstGeom prst="rect">
            <a:avLst/>
          </a:prstGeom>
        </p:spPr>
      </p:pic>
      <p:pic>
        <p:nvPicPr>
          <p:cNvPr id="9" name="Picture 3" descr="C:\Documents and Settings\msimas\Local Settings\Temporary Internet Files\Content.IE5\3H7FPUFI\MCj03611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37344"/>
            <a:ext cx="1031875" cy="1017588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33800"/>
            <a:ext cx="3143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Grade Point Average (GPA)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7" y="2202443"/>
            <a:ext cx="8041136" cy="3923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is required to participate in extracurricular</a:t>
            </a:r>
          </a:p>
          <a:p>
            <a:pPr>
              <a:buNone/>
            </a:pPr>
            <a:r>
              <a:rPr lang="en-US" dirty="0" smtClean="0"/>
              <a:t>	   activities such sports and school dances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3.0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is required for Counselor’s Honor Roll</a:t>
            </a: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3.8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is required for Assistant Principal’s Honor</a:t>
            </a:r>
          </a:p>
          <a:p>
            <a:pPr>
              <a:buNone/>
            </a:pPr>
            <a:r>
              <a:rPr lang="en-US" dirty="0" smtClean="0"/>
              <a:t>       Roll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4.0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is required for Principal’s Honor Roll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msimas\Local Settings\Temporary Internet Files\Content.IE5\P7ECQ1DO\MMj0288928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19200"/>
            <a:ext cx="1247775" cy="102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ACT report </a:t>
            </a:r>
            <a:r>
              <a:rPr lang="en-US" b="1" i="1" dirty="0" smtClean="0">
                <a:solidFill>
                  <a:schemeClr val="bg1"/>
                </a:solidFill>
              </a:rPr>
              <a:t>The Forgotten Middle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states: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Students who are not on track for college &amp; career readiness by 8</a:t>
            </a:r>
            <a:r>
              <a:rPr lang="en-US" baseline="30000" dirty="0" smtClean="0"/>
              <a:t>th</a:t>
            </a:r>
            <a:r>
              <a:rPr lang="en-US" dirty="0" smtClean="0"/>
              <a:t> grade are not likely to reach that level of readiness by high school graduation.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level of academic achievement that students attain by 8</a:t>
            </a:r>
            <a:r>
              <a:rPr lang="en-US" baseline="30000" dirty="0" smtClean="0"/>
              <a:t>th</a:t>
            </a:r>
            <a:r>
              <a:rPr lang="en-US" dirty="0" smtClean="0"/>
              <a:t> grade has a bigger impact on college &amp; career preparedness than any other factor including courses taken, grades earned in high school, or student testing behaviors.</a:t>
            </a:r>
            <a:endParaRPr lang="en-US" dirty="0"/>
          </a:p>
        </p:txBody>
      </p:sp>
      <p:pic>
        <p:nvPicPr>
          <p:cNvPr id="2051" name="Picture 3" descr="C:\Documents and Settings\msimas\Local Settings\Temporary Internet Files\Content.IE5\79U12T2Y\MCj029070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1" y="2819400"/>
            <a:ext cx="2286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 </a:t>
            </a:r>
            <a:r>
              <a:rPr lang="en-US" dirty="0" smtClean="0">
                <a:solidFill>
                  <a:srgbClr val="7030A0"/>
                </a:solidFill>
              </a:rPr>
              <a:t>S</a:t>
            </a:r>
            <a:r>
              <a:rPr lang="en-US" dirty="0" smtClean="0">
                <a:solidFill>
                  <a:srgbClr val="2FFF8D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FF00FF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 about Your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Specific – state exactly what you are aiming for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FFF8D"/>
                </a:solidFill>
              </a:rPr>
              <a:t>Measurable – State what and when you want it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Action-Oriented – State exactly what you will do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Realistic – realistic is possible, not just a dream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Timely – give yourself enough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What are some important </a:t>
            </a:r>
            <a:r>
              <a:rPr lang="en-US" u="sng" dirty="0" smtClean="0">
                <a:solidFill>
                  <a:srgbClr val="FFFF00"/>
                </a:solidFill>
              </a:rPr>
              <a:t>academic</a:t>
            </a:r>
            <a:r>
              <a:rPr lang="en-US" dirty="0" smtClean="0">
                <a:solidFill>
                  <a:srgbClr val="FFFF00"/>
                </a:solidFill>
              </a:rPr>
              <a:t> goals in middle school?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52400"/>
            <a:ext cx="1524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Show Me The Money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Assuming that a person works until age 65 and earns the average salary: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high school graduate </a:t>
            </a:r>
            <a:r>
              <a:rPr lang="en-US" dirty="0" smtClean="0">
                <a:solidFill>
                  <a:schemeClr val="bg1"/>
                </a:solidFill>
              </a:rPr>
              <a:t>will earn nearly </a:t>
            </a:r>
            <a:r>
              <a:rPr lang="en-US" dirty="0" smtClean="0">
                <a:solidFill>
                  <a:srgbClr val="92D050"/>
                </a:solidFill>
              </a:rPr>
              <a:t>$333,000 more </a:t>
            </a:r>
            <a:r>
              <a:rPr lang="en-US" dirty="0" smtClean="0">
                <a:solidFill>
                  <a:schemeClr val="bg1"/>
                </a:solidFill>
              </a:rPr>
              <a:t>than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high school dropout.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worker with some college </a:t>
            </a:r>
            <a:r>
              <a:rPr lang="en-US" dirty="0" smtClean="0">
                <a:solidFill>
                  <a:schemeClr val="bg1"/>
                </a:solidFill>
              </a:rPr>
              <a:t>will earn </a:t>
            </a:r>
            <a:r>
              <a:rPr lang="en-US" dirty="0" smtClean="0">
                <a:solidFill>
                  <a:srgbClr val="92D050"/>
                </a:solidFill>
              </a:rPr>
              <a:t>$538,000 more </a:t>
            </a:r>
            <a:r>
              <a:rPr lang="en-US" dirty="0" smtClean="0">
                <a:solidFill>
                  <a:schemeClr val="bg1"/>
                </a:solidFill>
              </a:rPr>
              <a:t>than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high school dropout.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worker with a college degree </a:t>
            </a:r>
            <a:r>
              <a:rPr lang="en-US" dirty="0" smtClean="0">
                <a:solidFill>
                  <a:schemeClr val="bg1"/>
                </a:solidFill>
              </a:rPr>
              <a:t>will earn almost a </a:t>
            </a:r>
            <a:r>
              <a:rPr lang="en-US" dirty="0" smtClean="0">
                <a:solidFill>
                  <a:srgbClr val="92D050"/>
                </a:solidFill>
              </a:rPr>
              <a:t>million ($945,670) more </a:t>
            </a:r>
            <a:r>
              <a:rPr lang="en-US" dirty="0" smtClean="0">
                <a:solidFill>
                  <a:schemeClr val="bg1"/>
                </a:solidFill>
              </a:rPr>
              <a:t>than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high school dropout.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Documents and Settings\msimas\Local Settings\Temporary Internet Files\Content.IE5\4C3IY0RO\MCj043984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3900" y="304800"/>
            <a:ext cx="2070100" cy="130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1619</Words>
  <Application>Microsoft Office PowerPoint</Application>
  <PresentationFormat>On-screen Show (4:3)</PresentationFormat>
  <Paragraphs>252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1_Office Theme</vt:lpstr>
      <vt:lpstr>   7th Grade Seminar  </vt:lpstr>
      <vt:lpstr>Don’t Stress, Find Success!  http://pbskids.org/itsmylife/video/</vt:lpstr>
      <vt:lpstr>Get Organized Without  Losing It</vt:lpstr>
      <vt:lpstr>October</vt:lpstr>
      <vt:lpstr>Homework: Just Do It </vt:lpstr>
      <vt:lpstr>Grade Point Average (GPA)</vt:lpstr>
      <vt:lpstr>ACT report The Forgotten Middle states:</vt:lpstr>
      <vt:lpstr>Be SMART about Your Goals</vt:lpstr>
      <vt:lpstr>Show Me The Money</vt:lpstr>
      <vt:lpstr>Getting Through Middle School Character Counts!</vt:lpstr>
      <vt:lpstr>What Else Is Going On??</vt:lpstr>
      <vt:lpstr>What To Do About It</vt:lpstr>
      <vt:lpstr>I was only joking…  pbskids.org/itsmylife/video</vt:lpstr>
      <vt:lpstr>Steps to Take</vt:lpstr>
    </vt:vector>
  </TitlesOfParts>
  <Company>TUSD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7th GRADE SEMINAR  </dc:title>
  <dc:creator>msimas</dc:creator>
  <cp:lastModifiedBy>Simas, Michelle</cp:lastModifiedBy>
  <cp:revision>78</cp:revision>
  <cp:lastPrinted>2014-10-02T16:18:54Z</cp:lastPrinted>
  <dcterms:created xsi:type="dcterms:W3CDTF">2012-09-26T21:53:46Z</dcterms:created>
  <dcterms:modified xsi:type="dcterms:W3CDTF">2014-10-02T17:37:33Z</dcterms:modified>
</cp:coreProperties>
</file>